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74" r:id="rId2"/>
    <p:sldId id="257" r:id="rId3"/>
    <p:sldId id="1792" r:id="rId4"/>
    <p:sldId id="1779" r:id="rId5"/>
    <p:sldId id="1778" r:id="rId6"/>
    <p:sldId id="281" r:id="rId7"/>
    <p:sldId id="571" r:id="rId8"/>
    <p:sldId id="1782" r:id="rId9"/>
    <p:sldId id="1783" r:id="rId10"/>
    <p:sldId id="572" r:id="rId11"/>
    <p:sldId id="1784" r:id="rId12"/>
    <p:sldId id="27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5B9BD5"/>
    <a:srgbClr val="FFC000"/>
    <a:srgbClr val="70AD47"/>
    <a:srgbClr val="F55900"/>
    <a:srgbClr val="FD7201"/>
    <a:srgbClr val="FFDDCF"/>
    <a:srgbClr val="E0F7FF"/>
    <a:srgbClr val="FFFFFF"/>
    <a:srgbClr val="BA2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7" autoAdjust="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BF77-ADF9-454E-BA18-6DA250E1DA57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7159-1E89-4FC7-8D49-65E33E002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85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首先，第一份工作叫做</a:t>
            </a:r>
            <a:r>
              <a:rPr lang="en-US" altLang="zh-CN" dirty="0"/>
              <a:t>NIRSCAM</a:t>
            </a:r>
            <a:r>
              <a:rPr lang="zh-CN" altLang="en-US" dirty="0"/>
              <a:t>， 它是一个用于估算食物卡路里的移动近红外感知系统。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AB575-A414-45BF-8417-9824DD55D09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626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endParaRPr lang="en-US" altLang="zh-CN" sz="2400" spc="-5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50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endParaRPr lang="en-US" altLang="zh-CN" sz="2400" spc="-5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28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这份工作的</a:t>
            </a:r>
            <a:r>
              <a:rPr lang="en-US" altLang="zh-CN" dirty="0"/>
              <a:t>motivation</a:t>
            </a:r>
            <a:r>
              <a:rPr lang="zh-CN" altLang="en-US" dirty="0"/>
              <a:t>在于，我们发现日常饮食中的卡路里检测存在很大的需求，但是现有的方案还不够完善。</a:t>
            </a:r>
            <a:endParaRPr lang="en-US" altLang="zh-CN" dirty="0"/>
          </a:p>
          <a:p>
            <a:r>
              <a:rPr lang="zh-CN" altLang="en-US" dirty="0"/>
              <a:t>首先，有一些专业的设备能够提供准确的卡路里估计，但是贵</a:t>
            </a:r>
            <a:endParaRPr lang="en-US" altLang="zh-CN" dirty="0"/>
          </a:p>
          <a:p>
            <a:r>
              <a:rPr lang="zh-CN" altLang="en-US" dirty="0"/>
              <a:t>另外，基于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87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654685" indent="0">
              <a:lnSpc>
                <a:spcPts val="3000"/>
              </a:lnSpc>
              <a:spcBef>
                <a:spcPts val="500"/>
              </a:spcBef>
              <a:buFont typeface="Arial MT"/>
              <a:buNone/>
              <a:tabLst>
                <a:tab pos="241300" algn="l"/>
              </a:tabLst>
            </a:pPr>
            <a:endParaRPr lang="en-US" altLang="zh-CN" sz="1200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49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654685" indent="0">
              <a:lnSpc>
                <a:spcPts val="3000"/>
              </a:lnSpc>
              <a:spcBef>
                <a:spcPts val="500"/>
              </a:spcBef>
              <a:buFont typeface="Arial MT"/>
              <a:buNone/>
              <a:tabLst>
                <a:tab pos="241300" algn="l"/>
              </a:tabLst>
            </a:pPr>
            <a:r>
              <a:rPr lang="zh-CN" altLang="en-US" b="0" i="0" dirty="0">
                <a:solidFill>
                  <a:srgbClr val="2A2B2E"/>
                </a:solidFill>
                <a:effectLst/>
                <a:latin typeface="PingFang SC"/>
              </a:rPr>
              <a:t>近红外光谱可以检测食品的潜在化学特性，从而提供可靠的食品营养和卡路里估计。</a:t>
            </a:r>
            <a:endParaRPr lang="en-US" altLang="zh-CN" sz="1200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6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endParaRPr lang="en-US" altLang="zh-CN" sz="2400" spc="-5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1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654685" indent="0">
              <a:lnSpc>
                <a:spcPts val="3000"/>
              </a:lnSpc>
              <a:spcBef>
                <a:spcPts val="500"/>
              </a:spcBef>
              <a:buFont typeface="Arial MT"/>
              <a:buNone/>
              <a:tabLst>
                <a:tab pos="241300" algn="l"/>
              </a:tabLst>
            </a:pPr>
            <a:r>
              <a:rPr lang="zh-CN" altLang="en-US" sz="2400" spc="-5" dirty="0">
                <a:latin typeface="Calibri"/>
                <a:cs typeface="Calibri"/>
              </a:rPr>
              <a:t>与</a:t>
            </a:r>
            <a:r>
              <a:rPr lang="en-US" altLang="zh-CN" sz="2400" spc="-5" dirty="0">
                <a:latin typeface="Calibri"/>
                <a:cs typeface="Calibri"/>
              </a:rPr>
              <a:t>Smart-U</a:t>
            </a:r>
            <a:r>
              <a:rPr lang="zh-CN" altLang="en-US" sz="2400" spc="-5" dirty="0">
                <a:latin typeface="Calibri"/>
                <a:cs typeface="Calibri"/>
              </a:rPr>
              <a:t>相似的观点，就是利用多个</a:t>
            </a:r>
            <a:r>
              <a:rPr lang="en-US" altLang="zh-CN" sz="2400" spc="-5" dirty="0">
                <a:latin typeface="Calibri"/>
                <a:cs typeface="Calibri"/>
              </a:rPr>
              <a:t>LED</a:t>
            </a:r>
            <a:r>
              <a:rPr lang="zh-CN" altLang="en-US" sz="2400" spc="-5" dirty="0">
                <a:latin typeface="Calibri"/>
                <a:cs typeface="Calibri"/>
              </a:rPr>
              <a:t>，和</a:t>
            </a:r>
            <a:r>
              <a:rPr lang="en-US" altLang="zh-CN" sz="2400" spc="-5" dirty="0">
                <a:latin typeface="Calibri"/>
                <a:cs typeface="Calibri"/>
              </a:rPr>
              <a:t>PD</a:t>
            </a:r>
            <a:r>
              <a:rPr lang="zh-CN" altLang="en-US" sz="2400" spc="-5" dirty="0">
                <a:latin typeface="Calibri"/>
                <a:cs typeface="Calibri"/>
              </a:rPr>
              <a:t>通过时分复用不同波长的</a:t>
            </a:r>
            <a:r>
              <a:rPr lang="en-US" altLang="zh-CN" sz="2400" spc="-5" dirty="0">
                <a:latin typeface="Calibri"/>
                <a:cs typeface="Calibri"/>
              </a:rPr>
              <a:t>LED</a:t>
            </a:r>
            <a:r>
              <a:rPr lang="zh-CN" altLang="en-US" sz="2400" spc="-5" dirty="0">
                <a:latin typeface="Calibri"/>
                <a:cs typeface="Calibri"/>
              </a:rPr>
              <a:t>，来实现</a:t>
            </a:r>
            <a:endParaRPr lang="en-US" altLang="zh-CN" sz="2400" spc="-5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65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zh-CN" altLang="en-US" sz="2400" spc="-5" dirty="0">
                <a:latin typeface="Calibri"/>
                <a:cs typeface="Calibri"/>
              </a:rPr>
              <a:t>需要扩展，讲细一点</a:t>
            </a:r>
            <a:endParaRPr lang="en-US" altLang="zh-CN" sz="2400" spc="-5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zh-CN" altLang="en-US" sz="2400" spc="-5" dirty="0">
                <a:latin typeface="Calibri"/>
                <a:cs typeface="Calibri"/>
              </a:rPr>
              <a:t>需要扩展，讲细一点</a:t>
            </a:r>
            <a:endParaRPr lang="en-US" altLang="zh-CN" sz="2400" spc="-5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zh-CN" altLang="en-US" sz="2400" spc="-5" dirty="0">
                <a:latin typeface="Calibri"/>
                <a:cs typeface="Calibri"/>
              </a:rPr>
              <a:t>需要扩展，讲细一点</a:t>
            </a:r>
            <a:endParaRPr lang="en-US" altLang="zh-CN" sz="2400" spc="-5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09A0A-0FDC-4C1E-83C9-14269F56D9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01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13A19-E90C-182B-D16D-99E4B6738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E3A7E9-62F6-A7C8-9A70-B4B076064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2053F5-C3C3-8458-0469-21F50B57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DF7F57-3909-B22C-1B66-A240F11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D90AA9-ABBC-5099-DC90-8C07B792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50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C46E2-C89C-8999-EF0C-1E0E2A46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7AE15A-97FB-5BC4-B5BE-C99F79B5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EE0FD7-FD1B-E455-B5C4-B3E49026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527D53-0B11-EB55-DBD6-8A80693F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C04BB6-3942-672E-26F8-5E92DEBC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60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2C6D1A-F796-8680-3A69-B25CC50D4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C641B6-5702-F7AD-C03F-EE4F40F34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4CFB5E-8C3F-CAF9-0E54-A5F87EDF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7D4068-77A0-C96F-BC30-E8B3DCCD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D62972-9BF6-0987-2A52-1FB93DE9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93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522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3B56AF-01CD-39C2-C915-4161FB30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CB1AFF-78E8-F32D-EACD-3305F4D5F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B4086B-4730-F0E6-E890-DB622644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2BB25D-77E1-072B-C3C2-069B8EED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C628AF-2C95-3E06-200F-B0BA6FBC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21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5B0F5-7281-0BD4-A5F4-DDCBC8E1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6C91D7-0A98-8FE3-F41A-0111974A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8EE28-4B3B-3477-2578-B89E9D15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A35302-D939-11FB-056C-7DF9E793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B3C1DE-6BE4-099A-706F-545B7E2E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50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28683-5425-D50B-B032-0BA54392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DAB2E2-F199-587C-C839-DBDC51468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1913F7-D9C5-35A5-548E-385F8A1CD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543ADD-A0E1-25CC-6FE2-0D554B7D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C9F8E0-28C2-B96A-3357-EB2F0FB5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7E5FE8-A3E1-23D0-32A3-71740E3E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98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CDD75-9AF4-9FFE-83FA-1D2B725F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1F4C94-664E-6C6B-4D61-E7D175FE4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B9F49B-EF49-E2B0-DAC7-FF99BC29E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9D194A-8627-1A44-7336-06836C7BD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877BE4-0A55-D71E-BE8B-833946EC8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B7F95F-475C-2C62-0FFC-9A1AA016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C9526F-74C6-04D0-C951-AB7A5C62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9CCB7E-3EC9-8343-E918-2C3362EB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8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9689F2-8D3B-54B9-922B-96B099C2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365AE6-D373-3CAD-441C-DAE69188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EEE795-76E3-F082-60CA-0EA199BE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E2D2F-4712-468A-9689-37BA7B12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63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3D0206-61E4-EF13-8913-4F01E18C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9F0AF4-362A-7AEE-EC66-03A39E11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28C9B0-3256-9DB5-F32E-4E1B9482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1BBF9-98EE-FD12-1B5C-0A917816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2149B7-DFA7-4D16-6FD8-7B6BE85C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DA9203-404E-FBD7-D97B-623D740CD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65A1EB-43F9-FFA7-2AC6-CD77C2D4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5DBD55-0B27-A171-D18F-3F29E97E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EE00A6-BB8F-915B-78C9-2051211D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93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9D0DF-F67A-2F24-706E-9337D00D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19D791-18C8-3A2E-F4FA-A6A7AE347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E4E063-81E3-3C84-E859-069F2D021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6D5688-A7CA-45DB-43F0-F65DEC09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D5153F-A741-AB7F-C690-A527173F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069F52-976B-956F-CB7C-1042754A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9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519EB1-52A1-D68B-FBC7-20D68A48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44677C-71B0-FB5D-5160-BF84396A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A6C17B-7AA0-5199-D8B9-1E5E82C98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D9DE-273D-4A7B-B393-692C846D99E8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2C7F2-46B6-2744-744E-A24B67336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BB5FB7-916F-3092-DDCF-243A56DC9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C3F8-1AAA-429C-A81C-215B524B6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yanhu.github.i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s://letsavelectricity.com/led-light-power-consumption-calculato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880" y="1179027"/>
            <a:ext cx="9486520" cy="3558988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55395" marR="5080">
              <a:lnSpc>
                <a:spcPct val="92100"/>
              </a:lnSpc>
              <a:spcBef>
                <a:spcPts val="595"/>
              </a:spcBef>
            </a:pPr>
            <a:r>
              <a:rPr lang="en-US" sz="5400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NIRSCAM: A Mobile Near-Infrared Sensing System for Food Calorie Estimation</a:t>
            </a:r>
            <a:br>
              <a:rPr lang="en-US" sz="2800" b="0" spc="-5" dirty="0">
                <a:solidFill>
                  <a:srgbClr val="000000"/>
                </a:solidFill>
                <a:latin typeface="Calibri"/>
                <a:cs typeface="Calibri"/>
              </a:rPr>
            </a:br>
            <a:br>
              <a:rPr lang="en-US" sz="2800" b="0" spc="-5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800" spc="-15" dirty="0">
                <a:solidFill>
                  <a:srgbClr val="000000"/>
                </a:solidFill>
                <a:latin typeface="Calibri"/>
                <a:cs typeface="Calibri"/>
              </a:rPr>
              <a:t>Haiyan Hu</a:t>
            </a:r>
            <a:r>
              <a:rPr lang="en-US" sz="2800" b="0" spc="-15" dirty="0">
                <a:solidFill>
                  <a:srgbClr val="000000"/>
                </a:solidFill>
                <a:latin typeface="Calibri"/>
                <a:cs typeface="Calibri"/>
              </a:rPr>
              <a:t>, Qian Zhang, </a:t>
            </a:r>
            <a:r>
              <a:rPr lang="en-US" sz="2800" b="0" spc="-15" dirty="0" err="1">
                <a:solidFill>
                  <a:srgbClr val="000000"/>
                </a:solidFill>
                <a:latin typeface="Calibri"/>
                <a:cs typeface="Calibri"/>
              </a:rPr>
              <a:t>Yanjiao</a:t>
            </a:r>
            <a:r>
              <a:rPr lang="en-US" sz="2800" b="0" spc="-15" dirty="0">
                <a:solidFill>
                  <a:srgbClr val="000000"/>
                </a:solidFill>
                <a:latin typeface="Calibri"/>
                <a:cs typeface="Calibri"/>
              </a:rPr>
              <a:t> Chen</a:t>
            </a:r>
            <a:br>
              <a:rPr lang="en-US" sz="2800" b="0" spc="-15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800" b="0" spc="-15" dirty="0">
                <a:solidFill>
                  <a:srgbClr val="000000"/>
                </a:solidFill>
              </a:rPr>
              <a:t>(IOTJ 2022)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图形 6" descr="餐桌布置">
            <a:extLst>
              <a:ext uri="{FF2B5EF4-FFF2-40B4-BE49-F238E27FC236}">
                <a16:creationId xmlns:a16="http://schemas.microsoft.com/office/drawing/2014/main" id="{6CA39A04-2229-699F-9C1B-287D80A6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14" y="1309932"/>
            <a:ext cx="2380326" cy="2380326"/>
          </a:xfrm>
          <a:prstGeom prst="rect">
            <a:avLst/>
          </a:prstGeom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B18FAE1F-A3B8-53D0-E191-470036540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3" y="5548068"/>
            <a:ext cx="2926080" cy="9352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4" name="Picture 4" descr="Zhejiang University | Science | AAAS">
            <a:extLst>
              <a:ext uri="{FF2B5EF4-FFF2-40B4-BE49-F238E27FC236}">
                <a16:creationId xmlns:a16="http://schemas.microsoft.com/office/drawing/2014/main" id="{FC5538A3-3BB4-AFAD-78A7-AB8C6F35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79" y="5502593"/>
            <a:ext cx="3077279" cy="1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0717A7-A0D4-C57E-02A2-1D4950ADD5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28162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524000"/>
            <a:ext cx="10513062" cy="178766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NIRSCAM is 15.32% more accurate in calorie estimation than the image-based baseline over 25 types of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NIRSCAM can differentiate foods with strong resemblance and gives accurate calorie estimation, like cola and diet cola.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D7412F-8775-C6B4-E216-A9DC2A84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748" y="3429000"/>
            <a:ext cx="4069936" cy="28957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7481E7F-F114-3DA2-5F90-57EAC8F9E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30" y="4366735"/>
            <a:ext cx="5544323" cy="193453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0CE986-0F17-C126-07F7-CDAC2D42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D02427B-59F8-1D11-C0EC-6926B5394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95" y="3420102"/>
            <a:ext cx="6508138" cy="838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6BC67B9-3F7C-7BA5-D521-3CDEF74402D7}"/>
              </a:ext>
            </a:extLst>
          </p:cNvPr>
          <p:cNvSpPr/>
          <p:nvPr/>
        </p:nvSpPr>
        <p:spPr>
          <a:xfrm>
            <a:off x="4207480" y="3456641"/>
            <a:ext cx="2726411" cy="74832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550C4B-0096-E9B8-E14C-30ECA7B37B95}"/>
              </a:ext>
            </a:extLst>
          </p:cNvPr>
          <p:cNvSpPr/>
          <p:nvPr/>
        </p:nvSpPr>
        <p:spPr>
          <a:xfrm>
            <a:off x="2516567" y="4748412"/>
            <a:ext cx="720120" cy="136935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28162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524000"/>
            <a:ext cx="10513062" cy="92589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NIRSCAM is robust to various environmental factors, such as temperature, illumination, and distance.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0CE986-0F17-C126-07F7-CDAC2D42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080E10-BFF6-AE68-1CB4-94C8CC92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28" y="2899749"/>
            <a:ext cx="10349944" cy="243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2061961"/>
            <a:ext cx="656619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algn="ctr">
              <a:lnSpc>
                <a:spcPct val="100000"/>
              </a:lnSpc>
              <a:spcBef>
                <a:spcPts val="100"/>
              </a:spcBef>
            </a:pPr>
            <a:r>
              <a:rPr sz="8800" b="1" spc="3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BC78BF21-9F27-718B-045B-1CD798054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93" y="5786264"/>
            <a:ext cx="2926080" cy="9352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9C07236E-C6BA-8418-8067-387807DFFEB1}"/>
              </a:ext>
            </a:extLst>
          </p:cNvPr>
          <p:cNvSpPr/>
          <p:nvPr/>
        </p:nvSpPr>
        <p:spPr>
          <a:xfrm>
            <a:off x="3043180" y="3429000"/>
            <a:ext cx="58775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Haiyan HU (HKUST)</a:t>
            </a:r>
          </a:p>
          <a:p>
            <a:pPr algn="ctr"/>
            <a:r>
              <a:rPr lang="en-US" altLang="zh-CN" sz="2400" b="1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Year-3 Ph.D. </a:t>
            </a:r>
          </a:p>
          <a:p>
            <a:pPr algn="ctr"/>
            <a:r>
              <a:rPr lang="en-US" altLang="zh-CN" sz="2400" b="1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Supervised by Prof. Qian Zhang</a:t>
            </a:r>
          </a:p>
          <a:p>
            <a:pPr algn="ctr"/>
            <a:r>
              <a:rPr lang="en-US" altLang="zh-CN" b="1" spc="3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https://hyanhu.github.io/</a:t>
            </a:r>
            <a:r>
              <a:rPr lang="en-US" altLang="zh-CN" b="1" spc="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id="{F19DBE6C-8EE8-1BE1-EDCC-8E1FB713FC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93" y="32132"/>
            <a:ext cx="3617400" cy="8717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28162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Motivation</a:t>
            </a:r>
            <a:endParaRPr sz="4300" b="1" spc="3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1447800"/>
            <a:ext cx="10977085" cy="166712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Existing diet management solutions are expensive, complicated or unreliable, especially for 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similar-look food</a:t>
            </a:r>
            <a:r>
              <a:rPr lang="en-US" sz="2800" dirty="0">
                <a:latin typeface="Calibri"/>
                <a:cs typeface="Calibri"/>
              </a:rPr>
              <a:t>.</a:t>
            </a:r>
          </a:p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spc="-5" dirty="0">
                <a:latin typeface="Calibri"/>
                <a:cs typeface="Calibri"/>
              </a:rPr>
              <a:t>There is a pressing demand for </a:t>
            </a:r>
            <a:r>
              <a:rPr lang="en-US" altLang="zh-CN" sz="2800" b="1" spc="-5" dirty="0">
                <a:latin typeface="Calibri"/>
                <a:cs typeface="Calibri"/>
              </a:rPr>
              <a:t>affordable</a:t>
            </a:r>
            <a:r>
              <a:rPr lang="en-US" altLang="zh-CN" sz="2800" spc="-5" dirty="0">
                <a:latin typeface="Calibri"/>
                <a:cs typeface="Calibri"/>
              </a:rPr>
              <a:t> and </a:t>
            </a:r>
            <a:r>
              <a:rPr lang="en-US" altLang="zh-CN" sz="2800" b="1" spc="-5" dirty="0">
                <a:latin typeface="Calibri"/>
                <a:cs typeface="Calibri"/>
              </a:rPr>
              <a:t>reliable</a:t>
            </a:r>
            <a:r>
              <a:rPr lang="en-US" altLang="zh-CN" sz="2800" spc="-5" dirty="0">
                <a:latin typeface="Calibri"/>
                <a:cs typeface="Calibri"/>
              </a:rPr>
              <a:t> food calorie estimation systems in daily diet.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E5717C0B-38AC-E243-5F9E-940D45BF746D}"/>
              </a:ext>
            </a:extLst>
          </p:cNvPr>
          <p:cNvSpPr txBox="1"/>
          <p:nvPr/>
        </p:nvSpPr>
        <p:spPr>
          <a:xfrm>
            <a:off x="4652859" y="5667762"/>
            <a:ext cx="378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Limited to superficial features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Unreliable</a:t>
            </a:r>
          </a:p>
        </p:txBody>
      </p:sp>
      <p:pic>
        <p:nvPicPr>
          <p:cNvPr id="1026" name="Picture 2" descr="Lose It! now lets users log foods with their phone's camera and a machine  learning algorithm | MobiHealthNews">
            <a:extLst>
              <a:ext uri="{FF2B5EF4-FFF2-40B4-BE49-F238E27FC236}">
                <a16:creationId xmlns:a16="http://schemas.microsoft.com/office/drawing/2014/main" id="{B0E88006-BFE4-E3F2-D0A6-72ACA0E8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35" y="3158222"/>
            <a:ext cx="1833471" cy="20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B6FAE13-E610-4C2E-6016-B4F89A824C27}"/>
              </a:ext>
            </a:extLst>
          </p:cNvPr>
          <p:cNvSpPr txBox="1"/>
          <p:nvPr/>
        </p:nvSpPr>
        <p:spPr>
          <a:xfrm>
            <a:off x="4729952" y="5162817"/>
            <a:ext cx="296923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Image-based Solutions</a:t>
            </a:r>
          </a:p>
        </p:txBody>
      </p:sp>
      <p:pic>
        <p:nvPicPr>
          <p:cNvPr id="1028" name="Picture 4" descr="Bomb Calorimeter system - Bionergy &amp; Biofuels LAB">
            <a:extLst>
              <a:ext uri="{FF2B5EF4-FFF2-40B4-BE49-F238E27FC236}">
                <a16:creationId xmlns:a16="http://schemas.microsoft.com/office/drawing/2014/main" id="{AB6A0B72-C386-8948-B0DC-3589628B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3" y="3672637"/>
            <a:ext cx="1302968" cy="11722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9534A39A-00DD-4089-6CFF-F2DEB834BBC3}"/>
              </a:ext>
            </a:extLst>
          </p:cNvPr>
          <p:cNvSpPr txBox="1"/>
          <p:nvPr/>
        </p:nvSpPr>
        <p:spPr>
          <a:xfrm>
            <a:off x="670253" y="5667762"/>
            <a:ext cx="329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Complicated and Bulky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Expensive</a:t>
            </a:r>
          </a:p>
        </p:txBody>
      </p:sp>
      <p:pic>
        <p:nvPicPr>
          <p:cNvPr id="1030" name="Picture 6" descr="This connected tabletop gadget can measure the calories on your plate in 10  seconds flat | Mashable">
            <a:extLst>
              <a:ext uri="{FF2B5EF4-FFF2-40B4-BE49-F238E27FC236}">
                <a16:creationId xmlns:a16="http://schemas.microsoft.com/office/drawing/2014/main" id="{538F2CC3-4E96-0221-6914-2BFF692B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27" y="3672638"/>
            <a:ext cx="1563057" cy="11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5E4EC5-DCCD-A900-3498-A459BE510EAF}"/>
              </a:ext>
            </a:extLst>
          </p:cNvPr>
          <p:cNvSpPr txBox="1"/>
          <p:nvPr/>
        </p:nvSpPr>
        <p:spPr>
          <a:xfrm>
            <a:off x="670253" y="5162817"/>
            <a:ext cx="3291347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Solutions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EF3D9CA-033D-7567-BB16-DE614887840B}"/>
              </a:ext>
            </a:extLst>
          </p:cNvPr>
          <p:cNvSpPr txBox="1"/>
          <p:nvPr/>
        </p:nvSpPr>
        <p:spPr>
          <a:xfrm>
            <a:off x="440821" y="4824262"/>
            <a:ext cx="169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Bomb Calorimeter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95AD5B-8787-ADF1-4BBD-C2154C91CDAE}"/>
              </a:ext>
            </a:extLst>
          </p:cNvPr>
          <p:cNvSpPr txBox="1"/>
          <p:nvPr/>
        </p:nvSpPr>
        <p:spPr>
          <a:xfrm>
            <a:off x="2315927" y="4824263"/>
            <a:ext cx="1563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Spectrometer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5DACF0-CAD6-2968-888D-339542DB1832}"/>
              </a:ext>
            </a:extLst>
          </p:cNvPr>
          <p:cNvSpPr txBox="1"/>
          <p:nvPr/>
        </p:nvSpPr>
        <p:spPr>
          <a:xfrm>
            <a:off x="9665868" y="5298612"/>
            <a:ext cx="24003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not distinguish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wrong calorie estimations</a:t>
            </a:r>
          </a:p>
        </p:txBody>
      </p:sp>
      <p:pic>
        <p:nvPicPr>
          <p:cNvPr id="4" name="Picture 2" descr="Consumer Reports: Non-dairy milk -- soy, almond, oat and coconut | KATU">
            <a:extLst>
              <a:ext uri="{FF2B5EF4-FFF2-40B4-BE49-F238E27FC236}">
                <a16:creationId xmlns:a16="http://schemas.microsoft.com/office/drawing/2014/main" id="{8C8A4E10-C292-B645-2964-2D14AE8E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22" y="3158222"/>
            <a:ext cx="2925663" cy="16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3B62E8-EF5D-C883-E0F0-4FACE4A9E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22" y="5237056"/>
            <a:ext cx="1062965" cy="106296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3FD6401-4439-9DC6-8328-4B5DE3A456E5}"/>
              </a:ext>
            </a:extLst>
          </p:cNvPr>
          <p:cNvSpPr txBox="1"/>
          <p:nvPr/>
        </p:nvSpPr>
        <p:spPr>
          <a:xfrm>
            <a:off x="8624625" y="4431945"/>
            <a:ext cx="3047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Food with similar appearances </a:t>
            </a:r>
            <a:endParaRPr lang="zh-CN" altLang="en-US" dirty="0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E7C30670-F0A5-9BBE-1A04-D7ABDF0254A4}"/>
              </a:ext>
            </a:extLst>
          </p:cNvPr>
          <p:cNvSpPr/>
          <p:nvPr/>
        </p:nvSpPr>
        <p:spPr>
          <a:xfrm>
            <a:off x="9788773" y="4923905"/>
            <a:ext cx="774855" cy="29662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CBCA052-68E5-924C-97BE-069BB4044A06}"/>
              </a:ext>
            </a:extLst>
          </p:cNvPr>
          <p:cNvCxnSpPr>
            <a:cxnSpLocks/>
          </p:cNvCxnSpPr>
          <p:nvPr/>
        </p:nvCxnSpPr>
        <p:spPr>
          <a:xfrm>
            <a:off x="7550173" y="4167051"/>
            <a:ext cx="89231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A619359-8688-BB81-AAC7-F544F077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3" grpId="0"/>
      <p:bldP spid="14" grpId="0"/>
      <p:bldP spid="17" grpId="0"/>
      <p:bldP spid="19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28162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Observation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524000"/>
            <a:ext cx="10795274" cy="49500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spc="-5" dirty="0">
                <a:latin typeface="Calibri"/>
                <a:cs typeface="Calibri"/>
              </a:rPr>
              <a:t>We find that </a:t>
            </a:r>
            <a:r>
              <a:rPr lang="en-US" altLang="zh-CN" sz="2800" u="sng" spc="-5" dirty="0">
                <a:latin typeface="Calibri"/>
                <a:cs typeface="Calibri"/>
              </a:rPr>
              <a:t>Near-infrared spectroscopy (NIRS) technology</a:t>
            </a:r>
            <a:r>
              <a:rPr lang="en-US" altLang="zh-CN" sz="2800" spc="-5" dirty="0">
                <a:latin typeface="Calibri"/>
                <a:cs typeface="Calibri"/>
              </a:rPr>
              <a:t> may help.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A9DE0D-3E4E-E2C9-13F1-293FF693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8" name="Picture 2" descr="Near-Infrared Spectroscopy Analysis: FAQs (Part 1)">
            <a:extLst>
              <a:ext uri="{FF2B5EF4-FFF2-40B4-BE49-F238E27FC236}">
                <a16:creationId xmlns:a16="http://schemas.microsoft.com/office/drawing/2014/main" id="{D1087FFC-08B4-EC99-6B45-560E04F1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46" y="2104757"/>
            <a:ext cx="4464627" cy="16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5BCF113-2253-62F9-8D1F-ACBB05972232}"/>
              </a:ext>
            </a:extLst>
          </p:cNvPr>
          <p:cNvSpPr txBox="1"/>
          <p:nvPr/>
        </p:nvSpPr>
        <p:spPr>
          <a:xfrm>
            <a:off x="6606384" y="2427842"/>
            <a:ext cx="4123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 (Near Infrared) </a:t>
            </a:r>
            <a:r>
              <a:rPr lang="en-US" altLang="zh-CN" sz="20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low frequency radiation adjacent to red hues in the visible</a:t>
            </a:r>
          </a:p>
        </p:txBody>
      </p:sp>
      <p:pic>
        <p:nvPicPr>
          <p:cNvPr id="12" name="Picture 4" descr="UV-Vis-NIR Spectroscopy – CET Scientific Services Pte Ltd">
            <a:extLst>
              <a:ext uri="{FF2B5EF4-FFF2-40B4-BE49-F238E27FC236}">
                <a16:creationId xmlns:a16="http://schemas.microsoft.com/office/drawing/2014/main" id="{2865AAB3-84D4-344B-491E-8C0BD39C0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763" r="1514" b="21393"/>
          <a:stretch/>
        </p:blipFill>
        <p:spPr bwMode="auto">
          <a:xfrm>
            <a:off x="1830368" y="4189132"/>
            <a:ext cx="2784762" cy="216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EE5329C-FA78-E402-3B07-29D907B344EB}"/>
              </a:ext>
            </a:extLst>
          </p:cNvPr>
          <p:cNvSpPr txBox="1"/>
          <p:nvPr/>
        </p:nvSpPr>
        <p:spPr>
          <a:xfrm>
            <a:off x="5123542" y="4918798"/>
            <a:ext cx="6074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chemical bands like, O-H, N-H, and C-H </a:t>
            </a:r>
            <a:r>
              <a:rPr lang="en-US" altLang="zh-CN" sz="20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bonds will absorb NIR light </a:t>
            </a:r>
            <a:r>
              <a:rPr lang="en-US" altLang="zh-CN" sz="20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different wavelength</a:t>
            </a:r>
          </a:p>
        </p:txBody>
      </p:sp>
    </p:spTree>
    <p:extLst>
      <p:ext uri="{BB962C8B-B14F-4D97-AF65-F5344CB8AC3E}">
        <p14:creationId xmlns:p14="http://schemas.microsoft.com/office/powerpoint/2010/main" val="27454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28162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Observation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524000"/>
            <a:ext cx="10795274" cy="49500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spc="-5" dirty="0">
                <a:latin typeface="Calibri"/>
                <a:cs typeface="Calibri"/>
              </a:rPr>
              <a:t>We find that </a:t>
            </a:r>
            <a:r>
              <a:rPr lang="en-US" altLang="zh-CN" sz="2800" u="sng" spc="-5" dirty="0">
                <a:latin typeface="Calibri"/>
                <a:cs typeface="Calibri"/>
              </a:rPr>
              <a:t>Near-infrared spectroscopy (NIRS) technology</a:t>
            </a:r>
            <a:r>
              <a:rPr lang="en-US" altLang="zh-CN" sz="2800" spc="-5" dirty="0">
                <a:latin typeface="Calibri"/>
                <a:cs typeface="Calibri"/>
              </a:rPr>
              <a:t> may help.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A9DE0D-3E4E-E2C9-13F1-293FF693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Picture 2" descr="Near-Infrared Spectroscopy Analysis: FAQs (Part 1)">
            <a:extLst>
              <a:ext uri="{FF2B5EF4-FFF2-40B4-BE49-F238E27FC236}">
                <a16:creationId xmlns:a16="http://schemas.microsoft.com/office/drawing/2014/main" id="{D1087FFC-08B4-EC99-6B45-560E04F1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46" y="2104757"/>
            <a:ext cx="4464627" cy="16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5BCF113-2253-62F9-8D1F-ACBB05972232}"/>
              </a:ext>
            </a:extLst>
          </p:cNvPr>
          <p:cNvSpPr txBox="1"/>
          <p:nvPr/>
        </p:nvSpPr>
        <p:spPr>
          <a:xfrm>
            <a:off x="6606384" y="2427842"/>
            <a:ext cx="4123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 (Near Infrared) </a:t>
            </a:r>
            <a:r>
              <a:rPr lang="en-US" altLang="zh-CN" sz="20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low frequency radiation adjacent to red hues in the visible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7B3E93F-F2FA-A7E9-E75C-810077C1365A}"/>
              </a:ext>
            </a:extLst>
          </p:cNvPr>
          <p:cNvGrpSpPr/>
          <p:nvPr/>
        </p:nvGrpSpPr>
        <p:grpSpPr>
          <a:xfrm>
            <a:off x="437899" y="3964977"/>
            <a:ext cx="8354462" cy="2615528"/>
            <a:chOff x="176062" y="2975182"/>
            <a:chExt cx="8354462" cy="261552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330DB1-332D-6FBE-8600-181AFD9DF571}"/>
                </a:ext>
              </a:extLst>
            </p:cNvPr>
            <p:cNvSpPr txBox="1"/>
            <p:nvPr/>
          </p:nvSpPr>
          <p:spPr>
            <a:xfrm>
              <a:off x="402593" y="5190600"/>
              <a:ext cx="81279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spc="-5" dirty="0">
                  <a:solidFill>
                    <a:srgbClr val="2F5597"/>
                  </a:solidFill>
                  <a:latin typeface="Calibri"/>
                  <a:cs typeface="Calibri"/>
                </a:rPr>
                <a:t>Each food or nutrient has a distinctive near-infrared absorption spectrum</a:t>
              </a:r>
              <a:endParaRPr lang="zh-CN" altLang="en-US" sz="2000" b="1" spc="-5" dirty="0">
                <a:solidFill>
                  <a:srgbClr val="2F5597"/>
                </a:solidFill>
                <a:latin typeface="Calibri"/>
                <a:cs typeface="Calibri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29AEAC5-7079-7DF2-2AC5-183D4EE38B73}"/>
                </a:ext>
              </a:extLst>
            </p:cNvPr>
            <p:cNvGrpSpPr/>
            <p:nvPr/>
          </p:nvGrpSpPr>
          <p:grpSpPr>
            <a:xfrm>
              <a:off x="4733653" y="3181543"/>
              <a:ext cx="2724694" cy="1886647"/>
              <a:chOff x="5512526" y="3246120"/>
              <a:chExt cx="2122714" cy="1469821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7EE5210C-CBE7-292A-8DD6-82EFC020B816}"/>
                  </a:ext>
                </a:extLst>
              </p:cNvPr>
              <p:cNvSpPr/>
              <p:nvPr/>
            </p:nvSpPr>
            <p:spPr>
              <a:xfrm>
                <a:off x="5558246" y="3618412"/>
                <a:ext cx="1900645" cy="1024444"/>
              </a:xfrm>
              <a:custGeom>
                <a:avLst/>
                <a:gdLst>
                  <a:gd name="connsiteX0" fmla="*/ 0 w 1887583"/>
                  <a:gd name="connsiteY0" fmla="*/ 253355 h 992286"/>
                  <a:gd name="connsiteX1" fmla="*/ 529045 w 1887583"/>
                  <a:gd name="connsiteY1" fmla="*/ 18224 h 992286"/>
                  <a:gd name="connsiteX2" fmla="*/ 1103811 w 1887583"/>
                  <a:gd name="connsiteY2" fmla="*/ 684430 h 992286"/>
                  <a:gd name="connsiteX3" fmla="*/ 1887583 w 1887583"/>
                  <a:gd name="connsiteY3" fmla="*/ 991407 h 99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7583" h="992286">
                    <a:moveTo>
                      <a:pt x="0" y="253355"/>
                    </a:moveTo>
                    <a:cubicBezTo>
                      <a:pt x="172538" y="99866"/>
                      <a:pt x="345077" y="-53622"/>
                      <a:pt x="529045" y="18224"/>
                    </a:cubicBezTo>
                    <a:cubicBezTo>
                      <a:pt x="713014" y="90070"/>
                      <a:pt x="877388" y="522233"/>
                      <a:pt x="1103811" y="684430"/>
                    </a:cubicBezTo>
                    <a:cubicBezTo>
                      <a:pt x="1330234" y="846627"/>
                      <a:pt x="1697083" y="1005559"/>
                      <a:pt x="1887583" y="99140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66405BFA-6F78-8017-E128-A0539B6EDE2F}"/>
                  </a:ext>
                </a:extLst>
              </p:cNvPr>
              <p:cNvCxnSpPr/>
              <p:nvPr/>
            </p:nvCxnSpPr>
            <p:spPr>
              <a:xfrm>
                <a:off x="5512526" y="4643846"/>
                <a:ext cx="212271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54FB22DA-F815-4B89-D9CC-548D7B5F17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8246" y="3246120"/>
                <a:ext cx="0" cy="146982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6EB29999-0AD8-EB14-9CC8-6ACD0BEB58AA}"/>
                  </a:ext>
                </a:extLst>
              </p:cNvPr>
              <p:cNvSpPr/>
              <p:nvPr/>
            </p:nvSpPr>
            <p:spPr>
              <a:xfrm>
                <a:off x="5564777" y="3609185"/>
                <a:ext cx="1959429" cy="1015066"/>
              </a:xfrm>
              <a:custGeom>
                <a:avLst/>
                <a:gdLst>
                  <a:gd name="connsiteX0" fmla="*/ 0 w 1959429"/>
                  <a:gd name="connsiteY0" fmla="*/ 668901 h 1015066"/>
                  <a:gd name="connsiteX1" fmla="*/ 287383 w 1959429"/>
                  <a:gd name="connsiteY1" fmla="*/ 381518 h 1015066"/>
                  <a:gd name="connsiteX2" fmla="*/ 692332 w 1959429"/>
                  <a:gd name="connsiteY2" fmla="*/ 708089 h 1015066"/>
                  <a:gd name="connsiteX3" fmla="*/ 1443446 w 1959429"/>
                  <a:gd name="connsiteY3" fmla="*/ 2695 h 1015066"/>
                  <a:gd name="connsiteX4" fmla="*/ 1959429 w 1959429"/>
                  <a:gd name="connsiteY4" fmla="*/ 1015066 h 101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9" h="1015066">
                    <a:moveTo>
                      <a:pt x="0" y="668901"/>
                    </a:moveTo>
                    <a:cubicBezTo>
                      <a:pt x="85997" y="521944"/>
                      <a:pt x="171994" y="374987"/>
                      <a:pt x="287383" y="381518"/>
                    </a:cubicBezTo>
                    <a:cubicBezTo>
                      <a:pt x="402772" y="388049"/>
                      <a:pt x="499655" y="771226"/>
                      <a:pt x="692332" y="708089"/>
                    </a:cubicBezTo>
                    <a:cubicBezTo>
                      <a:pt x="885009" y="644952"/>
                      <a:pt x="1232263" y="-48468"/>
                      <a:pt x="1443446" y="2695"/>
                    </a:cubicBezTo>
                    <a:cubicBezTo>
                      <a:pt x="1654629" y="53858"/>
                      <a:pt x="1878875" y="847426"/>
                      <a:pt x="1959429" y="1015066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1AD3C9C-D318-8822-F945-1E013BE079EE}"/>
                </a:ext>
              </a:extLst>
            </p:cNvPr>
            <p:cNvSpPr txBox="1"/>
            <p:nvPr/>
          </p:nvSpPr>
          <p:spPr>
            <a:xfrm>
              <a:off x="4851026" y="3143888"/>
              <a:ext cx="13062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spc="-5" dirty="0">
                  <a:solidFill>
                    <a:srgbClr val="2F5597"/>
                  </a:solidFill>
                  <a:latin typeface="Calibri"/>
                  <a:cs typeface="Calibri"/>
                </a:rPr>
                <a:t>Nutrient #1</a:t>
              </a:r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948DC10-6920-4ADE-58F3-B181DDEBC42D}"/>
                </a:ext>
              </a:extLst>
            </p:cNvPr>
            <p:cNvSpPr txBox="1"/>
            <p:nvPr/>
          </p:nvSpPr>
          <p:spPr>
            <a:xfrm>
              <a:off x="7151469" y="3788426"/>
              <a:ext cx="12963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1" spc="-5" dirty="0">
                  <a:solidFill>
                    <a:srgbClr val="2F5597"/>
                  </a:solidFill>
                  <a:latin typeface="Calibri"/>
                  <a:cs typeface="Calibri"/>
                </a:rPr>
                <a:t>Nutrient #2</a:t>
              </a:r>
              <a:endParaRPr lang="zh-CN" altLang="en-US" dirty="0"/>
            </a:p>
          </p:txBody>
        </p:sp>
        <p:sp>
          <p:nvSpPr>
            <p:cNvPr id="14" name="箭头: 下 13">
              <a:extLst>
                <a:ext uri="{FF2B5EF4-FFF2-40B4-BE49-F238E27FC236}">
                  <a16:creationId xmlns:a16="http://schemas.microsoft.com/office/drawing/2014/main" id="{9760AF12-FD01-D889-E35E-A580729B2F8B}"/>
                </a:ext>
              </a:extLst>
            </p:cNvPr>
            <p:cNvSpPr/>
            <p:nvPr/>
          </p:nvSpPr>
          <p:spPr>
            <a:xfrm>
              <a:off x="5370466" y="3449034"/>
              <a:ext cx="78106" cy="173382"/>
            </a:xfrm>
            <a:prstGeom prst="downArrow">
              <a:avLst>
                <a:gd name="adj1" fmla="val 50000"/>
                <a:gd name="adj2" fmla="val 79268"/>
              </a:avLst>
            </a:prstGeom>
            <a:solidFill>
              <a:srgbClr val="2F559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554C5A4E-6301-91DE-E1BA-E389D4918074}"/>
                </a:ext>
              </a:extLst>
            </p:cNvPr>
            <p:cNvSpPr/>
            <p:nvPr/>
          </p:nvSpPr>
          <p:spPr>
            <a:xfrm rot="5400000">
              <a:off x="7055333" y="3887431"/>
              <a:ext cx="78106" cy="173382"/>
            </a:xfrm>
            <a:prstGeom prst="downArrow">
              <a:avLst>
                <a:gd name="adj1" fmla="val 50000"/>
                <a:gd name="adj2" fmla="val 79268"/>
              </a:avLst>
            </a:prstGeom>
            <a:solidFill>
              <a:srgbClr val="2F559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872B230-47D4-E97D-3634-0D4EDD0D8793}"/>
                </a:ext>
              </a:extLst>
            </p:cNvPr>
            <p:cNvGrpSpPr/>
            <p:nvPr/>
          </p:nvGrpSpPr>
          <p:grpSpPr>
            <a:xfrm>
              <a:off x="176062" y="2975182"/>
              <a:ext cx="3918368" cy="2093008"/>
              <a:chOff x="702122" y="3105666"/>
              <a:chExt cx="5332935" cy="2848603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971C0C8-9507-0C95-4DC1-51C1462C5E1F}"/>
                  </a:ext>
                </a:extLst>
              </p:cNvPr>
              <p:cNvGrpSpPr/>
              <p:nvPr/>
            </p:nvGrpSpPr>
            <p:grpSpPr>
              <a:xfrm>
                <a:off x="702122" y="3105666"/>
                <a:ext cx="5332935" cy="2848603"/>
                <a:chOff x="3079431" y="3105666"/>
                <a:chExt cx="5112069" cy="2730627"/>
              </a:xfrm>
            </p:grpSpPr>
            <p:pic>
              <p:nvPicPr>
                <p:cNvPr id="19" name="图片 18">
                  <a:extLst>
                    <a:ext uri="{FF2B5EF4-FFF2-40B4-BE49-F238E27FC236}">
                      <a16:creationId xmlns:a16="http://schemas.microsoft.com/office/drawing/2014/main" id="{23465CDD-29B8-AAB8-7EC6-E995E306C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9431" y="3105666"/>
                  <a:ext cx="5112069" cy="2730627"/>
                </a:xfrm>
                <a:prstGeom prst="rect">
                  <a:avLst/>
                </a:prstGeom>
              </p:spPr>
            </p:pic>
            <p:pic>
              <p:nvPicPr>
                <p:cNvPr id="20" name="Picture 2" descr="Led light lamp icon energy symbol Royalty Free Vector Image">
                  <a:extLst>
                    <a:ext uri="{FF2B5EF4-FFF2-40B4-BE49-F238E27FC236}">
                      <a16:creationId xmlns:a16="http://schemas.microsoft.com/office/drawing/2014/main" id="{89325400-AB7B-305F-07CE-F5CEF3137B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98" t="11099" r="15097" b="10285"/>
                <a:stretch/>
              </p:blipFill>
              <p:spPr bwMode="auto">
                <a:xfrm>
                  <a:off x="3299152" y="3327460"/>
                  <a:ext cx="1208314" cy="1404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529A3D6A-9E79-98AB-424D-62909259935E}"/>
                    </a:ext>
                  </a:extLst>
                </p:cNvPr>
                <p:cNvSpPr txBox="1"/>
                <p:nvPr/>
              </p:nvSpPr>
              <p:spPr>
                <a:xfrm>
                  <a:off x="4956688" y="4519184"/>
                  <a:ext cx="1296593" cy="2749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noAutofit/>
                </a:bodyPr>
                <a:lstStyle/>
                <a:p>
                  <a:pPr algn="ctr"/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Food Sample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2B1F26-9A96-6E28-EF02-3A146194D6D2}"/>
                  </a:ext>
                </a:extLst>
              </p:cNvPr>
              <p:cNvSpPr/>
              <p:nvPr/>
            </p:nvSpPr>
            <p:spPr>
              <a:xfrm>
                <a:off x="1400175" y="3905552"/>
                <a:ext cx="320040" cy="146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37A5CD0F-02A0-732B-B653-B984A76ED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217" y="4100360"/>
            <a:ext cx="2638995" cy="23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28162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NIRSCAM</a:t>
            </a:r>
            <a:endParaRPr sz="4300" b="1" spc="3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7" y="1524000"/>
            <a:ext cx="11146611" cy="253062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r>
              <a:rPr lang="en-US" altLang="zh-CN" sz="2800" spc="-5" dirty="0">
                <a:latin typeface="Calibri"/>
                <a:cs typeface="Calibri"/>
              </a:rPr>
              <a:t>To</a:t>
            </a:r>
            <a:r>
              <a:rPr lang="en-US" altLang="zh-CN" dirty="0"/>
              <a:t> </a:t>
            </a:r>
            <a:r>
              <a:rPr lang="en-US" altLang="zh-CN" sz="2800" spc="-5" dirty="0">
                <a:latin typeface="Calibri"/>
                <a:cs typeface="Calibri"/>
              </a:rPr>
              <a:t>transform this idea into a practical system, we have to address the following challenges: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i="1" spc="-5" dirty="0">
                <a:latin typeface="Calibri"/>
                <a:cs typeface="Calibri"/>
              </a:rPr>
              <a:t>How to build an affordable NIRS system?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i="1" spc="-5" dirty="0">
                <a:latin typeface="Calibri"/>
                <a:cs typeface="Calibri"/>
              </a:rPr>
              <a:t>How to improve the signal quality of the NIRS system?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i="1" spc="-5" dirty="0">
                <a:latin typeface="Calibri"/>
                <a:cs typeface="Calibri"/>
              </a:rPr>
              <a:t>How to accurately estimate calories for a variety of different foods?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12B211-A038-0E17-2FE0-11B17467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876A6F2-4391-E3EE-5DAD-68CB83D1F07F}"/>
              </a:ext>
            </a:extLst>
          </p:cNvPr>
          <p:cNvGrpSpPr/>
          <p:nvPr/>
        </p:nvGrpSpPr>
        <p:grpSpPr>
          <a:xfrm>
            <a:off x="4825221" y="4651818"/>
            <a:ext cx="2646224" cy="1536853"/>
            <a:chOff x="3384625" y="4901400"/>
            <a:chExt cx="2646224" cy="153685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8B052E8-CBC7-0C2F-D6E1-8A7882580365}"/>
                </a:ext>
              </a:extLst>
            </p:cNvPr>
            <p:cNvGrpSpPr/>
            <p:nvPr/>
          </p:nvGrpSpPr>
          <p:grpSpPr>
            <a:xfrm>
              <a:off x="3384625" y="4901400"/>
              <a:ext cx="2646224" cy="1201247"/>
              <a:chOff x="6374271" y="4147723"/>
              <a:chExt cx="2646224" cy="1201247"/>
            </a:xfrm>
          </p:grpSpPr>
          <p:pic>
            <p:nvPicPr>
              <p:cNvPr id="3074" name="Picture 2" descr="Led light lamp icon energy symbol Royalty Free Vector Image">
                <a:extLst>
                  <a:ext uri="{FF2B5EF4-FFF2-40B4-BE49-F238E27FC236}">
                    <a16:creationId xmlns:a16="http://schemas.microsoft.com/office/drawing/2014/main" id="{041D7F14-83B7-4E41-89A7-9723C79316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98" t="11099" r="15097" b="10285"/>
              <a:stretch/>
            </p:blipFill>
            <p:spPr bwMode="auto">
              <a:xfrm>
                <a:off x="7812181" y="4147723"/>
                <a:ext cx="1208314" cy="1201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76288E6-DB34-F724-2696-8BFDFC15B4AD}"/>
                  </a:ext>
                </a:extLst>
              </p:cNvPr>
              <p:cNvSpPr txBox="1"/>
              <p:nvPr/>
            </p:nvSpPr>
            <p:spPr>
              <a:xfrm>
                <a:off x="6374271" y="4483329"/>
                <a:ext cx="16423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1200" b="1" i="0" u="none" strike="noStrike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</a:rPr>
                  <a:t>Low emission power</a:t>
                </a:r>
              </a:p>
              <a:p>
                <a:pPr algn="l"/>
                <a:r>
                  <a:rPr lang="en-US" altLang="zh-CN" sz="12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Ambient light noise</a:t>
                </a:r>
                <a:endParaRPr lang="en-US" altLang="zh-CN" sz="1200" b="1" i="0" u="none" strike="noStrike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C4129C1-E1EB-17A7-2E18-99A4B3493162}"/>
                </a:ext>
              </a:extLst>
            </p:cNvPr>
            <p:cNvSpPr txBox="1"/>
            <p:nvPr/>
          </p:nvSpPr>
          <p:spPr>
            <a:xfrm>
              <a:off x="3384625" y="6068921"/>
              <a:ext cx="26462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Avenir Book" panose="02000503020000020003" pitchFamily="2" charset="0"/>
                </a:rPr>
                <a:t>Low signal-to-noise ratio 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3440696-9A5B-A62E-DFBE-1E6415DB320C}"/>
              </a:ext>
            </a:extLst>
          </p:cNvPr>
          <p:cNvGrpSpPr/>
          <p:nvPr/>
        </p:nvGrpSpPr>
        <p:grpSpPr>
          <a:xfrm>
            <a:off x="8841635" y="4449933"/>
            <a:ext cx="2595616" cy="1940622"/>
            <a:chOff x="6529454" y="4689226"/>
            <a:chExt cx="2595616" cy="1940622"/>
          </a:xfrm>
        </p:grpSpPr>
        <p:pic>
          <p:nvPicPr>
            <p:cNvPr id="16" name="Picture 2" descr="Figure 1 from Diffuse Reflection Infrared Spectroscopy (Drifts):  Application to the in Situ Analysis of Catalysts | Semantic Scholar">
              <a:extLst>
                <a:ext uri="{FF2B5EF4-FFF2-40B4-BE49-F238E27FC236}">
                  <a16:creationId xmlns:a16="http://schemas.microsoft.com/office/drawing/2014/main" id="{770D38A0-9060-3E0C-BCB0-264A731FA9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2"/>
            <a:stretch/>
          </p:blipFill>
          <p:spPr bwMode="auto">
            <a:xfrm>
              <a:off x="6978499" y="4689226"/>
              <a:ext cx="1697527" cy="1667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500AD36-5838-0C72-7BDC-09598217549F}"/>
                </a:ext>
              </a:extLst>
            </p:cNvPr>
            <p:cNvSpPr txBox="1"/>
            <p:nvPr/>
          </p:nvSpPr>
          <p:spPr>
            <a:xfrm>
              <a:off x="6529454" y="6260516"/>
              <a:ext cx="25956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Avenir Book" panose="02000503020000020003" pitchFamily="2" charset="0"/>
                </a:rPr>
                <a:t>Heterogeneous of Foods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75794B4-9C1B-E527-FD4E-390911B6CF8B}"/>
              </a:ext>
            </a:extLst>
          </p:cNvPr>
          <p:cNvGrpSpPr/>
          <p:nvPr/>
        </p:nvGrpSpPr>
        <p:grpSpPr>
          <a:xfrm>
            <a:off x="1203792" y="4352677"/>
            <a:ext cx="2251239" cy="2165593"/>
            <a:chOff x="657683" y="4569424"/>
            <a:chExt cx="2067193" cy="2078052"/>
          </a:xfrm>
        </p:grpSpPr>
        <p:pic>
          <p:nvPicPr>
            <p:cNvPr id="6146" name="Picture 2" descr="SPECTROMETERS: Miniature spectrometer designs open new applications  potential | Laser Focus World">
              <a:extLst>
                <a:ext uri="{FF2B5EF4-FFF2-40B4-BE49-F238E27FC236}">
                  <a16:creationId xmlns:a16="http://schemas.microsoft.com/office/drawing/2014/main" id="{09838270-7B40-A941-F11D-EE4BB141BF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2" r="17243"/>
            <a:stretch/>
          </p:blipFill>
          <p:spPr bwMode="auto">
            <a:xfrm>
              <a:off x="706216" y="4569424"/>
              <a:ext cx="1970127" cy="1589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0A31B99-5C04-E6D1-4E8C-6A9B8FFBB02A}"/>
                </a:ext>
              </a:extLst>
            </p:cNvPr>
            <p:cNvSpPr txBox="1"/>
            <p:nvPr/>
          </p:nvSpPr>
          <p:spPr>
            <a:xfrm>
              <a:off x="657683" y="6027272"/>
              <a:ext cx="2067193" cy="620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Avenir Book" panose="02000503020000020003" pitchFamily="2" charset="0"/>
                </a:rPr>
                <a:t>Sophisticated and expensive grating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1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085" y="533041"/>
            <a:ext cx="10242897" cy="842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en-US" altLang="zh-CN" sz="40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How to build an affordable NIRS system?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7" y="1524000"/>
            <a:ext cx="11146611" cy="83356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spc="-5" dirty="0">
                <a:latin typeface="Calibri"/>
                <a:cs typeface="Calibri"/>
              </a:rPr>
              <a:t>To reduce the cost, NIRCAM uses off-the-shelf cheap LEDs and photodiodes components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12B211-A038-0E17-2FE0-11B17467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6" name="Picture 2" descr="SPECTROMETERS: Miniature spectrometer designs open new applications  potential | Laser Focus World">
            <a:extLst>
              <a:ext uri="{FF2B5EF4-FFF2-40B4-BE49-F238E27FC236}">
                <a16:creationId xmlns:a16="http://schemas.microsoft.com/office/drawing/2014/main" id="{750B9539-E678-30A3-2A32-AEA7A9A4F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17243"/>
          <a:stretch/>
        </p:blipFill>
        <p:spPr bwMode="auto">
          <a:xfrm>
            <a:off x="80434" y="3702242"/>
            <a:ext cx="2145531" cy="16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27EA0474-B65F-D92C-3237-ABDE523C05EA}"/>
              </a:ext>
            </a:extLst>
          </p:cNvPr>
          <p:cNvSpPr/>
          <p:nvPr/>
        </p:nvSpPr>
        <p:spPr>
          <a:xfrm>
            <a:off x="2300072" y="4530436"/>
            <a:ext cx="2732938" cy="1246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2550594-9BEA-E6D1-E848-66FBB00407C8}"/>
              </a:ext>
            </a:extLst>
          </p:cNvPr>
          <p:cNvSpPr txBox="1"/>
          <p:nvPr/>
        </p:nvSpPr>
        <p:spPr>
          <a:xfrm>
            <a:off x="2363988" y="3497677"/>
            <a:ext cx="2669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 Expensive 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Monochromatic light extraction component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zh-CN" alt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6983BBF-9449-C526-7A7E-32BFE2CAEFBA}"/>
              </a:ext>
            </a:extLst>
          </p:cNvPr>
          <p:cNvSpPr/>
          <p:nvPr/>
        </p:nvSpPr>
        <p:spPr>
          <a:xfrm>
            <a:off x="1074420" y="4655127"/>
            <a:ext cx="548639" cy="3816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D1C00D-C54F-B4E4-7F7D-B3BDEA40203F}"/>
              </a:ext>
            </a:extLst>
          </p:cNvPr>
          <p:cNvSpPr txBox="1"/>
          <p:nvPr/>
        </p:nvSpPr>
        <p:spPr>
          <a:xfrm>
            <a:off x="223119" y="5343374"/>
            <a:ext cx="2251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Sophisticated and expensive grating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B8114B3-34F0-3BDD-32D1-895A2AA77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645" y="3044619"/>
            <a:ext cx="2946293" cy="322101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059628A-8486-188D-0C79-BBC1C5CC4EF6}"/>
              </a:ext>
            </a:extLst>
          </p:cNvPr>
          <p:cNvGrpSpPr/>
          <p:nvPr/>
        </p:nvGrpSpPr>
        <p:grpSpPr>
          <a:xfrm>
            <a:off x="7976555" y="3085259"/>
            <a:ext cx="4109628" cy="3009498"/>
            <a:chOff x="8001938" y="3088032"/>
            <a:chExt cx="4109628" cy="300949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34B4594-32C6-6928-0E7F-A247E303F1AE}"/>
                </a:ext>
              </a:extLst>
            </p:cNvPr>
            <p:cNvGrpSpPr/>
            <p:nvPr/>
          </p:nvGrpSpPr>
          <p:grpSpPr>
            <a:xfrm>
              <a:off x="8006961" y="3088032"/>
              <a:ext cx="4051564" cy="3009498"/>
              <a:chOff x="8060002" y="3058168"/>
              <a:chExt cx="4051564" cy="3009498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A3A4C041-127B-5BA3-F520-F9DCB6C73F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54828"/>
              <a:stretch/>
            </p:blipFill>
            <p:spPr>
              <a:xfrm>
                <a:off x="8060002" y="3058169"/>
                <a:ext cx="2088548" cy="1527373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CBC51A19-E93F-70A4-083D-4109A11AC4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7881" r="1953" b="34978"/>
              <a:stretch/>
            </p:blipFill>
            <p:spPr>
              <a:xfrm>
                <a:off x="10150582" y="3058168"/>
                <a:ext cx="1960984" cy="1527373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B64BF16C-22F0-83DF-D5C7-09CAF03F7E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-65" r="37437" b="34978"/>
              <a:stretch/>
            </p:blipFill>
            <p:spPr>
              <a:xfrm>
                <a:off x="8468377" y="4540293"/>
                <a:ext cx="3362378" cy="1527373"/>
              </a:xfrm>
              <a:prstGeom prst="rect">
                <a:avLst/>
              </a:prstGeom>
            </p:spPr>
          </p:pic>
        </p:grp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A2AF0D3-7240-BDAD-8CDF-4B98ED6EDF2B}"/>
                </a:ext>
              </a:extLst>
            </p:cNvPr>
            <p:cNvSpPr/>
            <p:nvPr/>
          </p:nvSpPr>
          <p:spPr>
            <a:xfrm>
              <a:off x="8001938" y="3191123"/>
              <a:ext cx="4109628" cy="2906407"/>
            </a:xfrm>
            <a:prstGeom prst="roundRect">
              <a:avLst>
                <a:gd name="adj" fmla="val 8015"/>
              </a:avLst>
            </a:prstGeom>
            <a:noFill/>
            <a:ln w="19050">
              <a:solidFill>
                <a:srgbClr val="2F5597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58A33D-E168-A025-C8BB-9F63D6B7A31E}"/>
              </a:ext>
            </a:extLst>
          </p:cNvPr>
          <p:cNvGrpSpPr/>
          <p:nvPr/>
        </p:nvGrpSpPr>
        <p:grpSpPr>
          <a:xfrm>
            <a:off x="2474358" y="4832255"/>
            <a:ext cx="1104189" cy="745785"/>
            <a:chOff x="6093518" y="3768830"/>
            <a:chExt cx="2122714" cy="146982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AA483A3-49D5-8D11-25BE-63C424A55943}"/>
                </a:ext>
              </a:extLst>
            </p:cNvPr>
            <p:cNvGrpSpPr/>
            <p:nvPr/>
          </p:nvGrpSpPr>
          <p:grpSpPr>
            <a:xfrm>
              <a:off x="6093518" y="3768830"/>
              <a:ext cx="2122714" cy="1469821"/>
              <a:chOff x="5512526" y="3246120"/>
              <a:chExt cx="2122714" cy="1469821"/>
            </a:xfrm>
          </p:grpSpPr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0F04141B-6A2F-9EAC-C3C7-D8E16FDB8872}"/>
                  </a:ext>
                </a:extLst>
              </p:cNvPr>
              <p:cNvCxnSpPr/>
              <p:nvPr/>
            </p:nvCxnSpPr>
            <p:spPr>
              <a:xfrm>
                <a:off x="5512526" y="4643846"/>
                <a:ext cx="212271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58D81F2B-BBEF-A79C-55C8-5EE73ECEBF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8246" y="3246120"/>
                <a:ext cx="0" cy="146982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055C8AA-EBB7-B92F-FFCB-186F93A0420F}"/>
                </a:ext>
              </a:extLst>
            </p:cNvPr>
            <p:cNvSpPr/>
            <p:nvPr/>
          </p:nvSpPr>
          <p:spPr>
            <a:xfrm>
              <a:off x="6140262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36A31B9-074E-5118-D928-C55F97EAB7E6}"/>
                </a:ext>
              </a:extLst>
            </p:cNvPr>
            <p:cNvSpPr/>
            <p:nvPr/>
          </p:nvSpPr>
          <p:spPr>
            <a:xfrm>
              <a:off x="6270459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FF477B75-8363-2C32-3CA6-B22C9DD9A5D5}"/>
                </a:ext>
              </a:extLst>
            </p:cNvPr>
            <p:cNvSpPr/>
            <p:nvPr/>
          </p:nvSpPr>
          <p:spPr>
            <a:xfrm>
              <a:off x="6400656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CD7467A4-B354-5739-B58F-3617825CA94B}"/>
                </a:ext>
              </a:extLst>
            </p:cNvPr>
            <p:cNvSpPr/>
            <p:nvPr/>
          </p:nvSpPr>
          <p:spPr>
            <a:xfrm>
              <a:off x="6530853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F6F1DF33-5CD2-C838-A33D-EC7AE921EDFE}"/>
                </a:ext>
              </a:extLst>
            </p:cNvPr>
            <p:cNvSpPr/>
            <p:nvPr/>
          </p:nvSpPr>
          <p:spPr>
            <a:xfrm>
              <a:off x="6661050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14E0852-B8BF-2351-E9D2-A7FEBCEFF649}"/>
                </a:ext>
              </a:extLst>
            </p:cNvPr>
            <p:cNvSpPr/>
            <p:nvPr/>
          </p:nvSpPr>
          <p:spPr>
            <a:xfrm>
              <a:off x="6791247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283F239F-2286-0711-090F-E56CD2E92A6A}"/>
                </a:ext>
              </a:extLst>
            </p:cNvPr>
            <p:cNvSpPr/>
            <p:nvPr/>
          </p:nvSpPr>
          <p:spPr>
            <a:xfrm>
              <a:off x="6921444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2B34F864-9D0B-E086-B5C4-D6B9E6ABDB68}"/>
                </a:ext>
              </a:extLst>
            </p:cNvPr>
            <p:cNvSpPr/>
            <p:nvPr/>
          </p:nvSpPr>
          <p:spPr>
            <a:xfrm>
              <a:off x="7051641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A273B10-EBCF-E0B3-EB4E-F5E559F6C149}"/>
                </a:ext>
              </a:extLst>
            </p:cNvPr>
            <p:cNvSpPr/>
            <p:nvPr/>
          </p:nvSpPr>
          <p:spPr>
            <a:xfrm>
              <a:off x="7181838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C987323-28EA-51A2-A302-0DC022770F59}"/>
                </a:ext>
              </a:extLst>
            </p:cNvPr>
            <p:cNvSpPr/>
            <p:nvPr/>
          </p:nvSpPr>
          <p:spPr>
            <a:xfrm>
              <a:off x="7312035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2F6681A-6A2B-E808-3F95-8159CEB0919E}"/>
                </a:ext>
              </a:extLst>
            </p:cNvPr>
            <p:cNvSpPr/>
            <p:nvPr/>
          </p:nvSpPr>
          <p:spPr>
            <a:xfrm>
              <a:off x="7442232" y="3857742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93D60DB-3A80-F0C3-71BB-21236C000AB8}"/>
                </a:ext>
              </a:extLst>
            </p:cNvPr>
            <p:cNvSpPr/>
            <p:nvPr/>
          </p:nvSpPr>
          <p:spPr>
            <a:xfrm>
              <a:off x="7832824" y="3857055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CC90A40A-C80C-32B2-8932-C9883E37CD8B}"/>
                </a:ext>
              </a:extLst>
            </p:cNvPr>
            <p:cNvSpPr/>
            <p:nvPr/>
          </p:nvSpPr>
          <p:spPr>
            <a:xfrm>
              <a:off x="7702626" y="3857055"/>
              <a:ext cx="128545" cy="1308126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3D1D961-98F0-1026-258F-00EE931134C9}"/>
                </a:ext>
              </a:extLst>
            </p:cNvPr>
            <p:cNvSpPr/>
            <p:nvPr/>
          </p:nvSpPr>
          <p:spPr>
            <a:xfrm>
              <a:off x="7572429" y="3857055"/>
              <a:ext cx="128545" cy="1310190"/>
            </a:xfrm>
            <a:custGeom>
              <a:avLst/>
              <a:gdLst>
                <a:gd name="connsiteX0" fmla="*/ 0 w 416257"/>
                <a:gd name="connsiteY0" fmla="*/ 1296542 h 1310190"/>
                <a:gd name="connsiteX1" fmla="*/ 211541 w 416257"/>
                <a:gd name="connsiteY1" fmla="*/ 5 h 1310190"/>
                <a:gd name="connsiteX2" fmla="*/ 416257 w 416257"/>
                <a:gd name="connsiteY2" fmla="*/ 1310190 h 13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57" h="1310190">
                  <a:moveTo>
                    <a:pt x="0" y="1296542"/>
                  </a:moveTo>
                  <a:cubicBezTo>
                    <a:pt x="71082" y="647136"/>
                    <a:pt x="142165" y="-2270"/>
                    <a:pt x="211541" y="5"/>
                  </a:cubicBezTo>
                  <a:cubicBezTo>
                    <a:pt x="280917" y="2280"/>
                    <a:pt x="348587" y="656235"/>
                    <a:pt x="416257" y="1310190"/>
                  </a:cubicBezTo>
                </a:path>
              </a:pathLst>
            </a:custGeom>
            <a:noFill/>
            <a:ln>
              <a:solidFill>
                <a:srgbClr val="F55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5A81425B-83E9-1D9B-9387-13513357EDF0}"/>
              </a:ext>
            </a:extLst>
          </p:cNvPr>
          <p:cNvSpPr txBox="1"/>
          <p:nvPr/>
        </p:nvSpPr>
        <p:spPr>
          <a:xfrm>
            <a:off x="916937" y="2435715"/>
            <a:ext cx="108353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spc="-5" dirty="0">
                <a:latin typeface="Calibri"/>
                <a:cs typeface="Calibri"/>
              </a:rPr>
              <a:t>Time division multiplexing LED to simulate monochromatic light extraction</a:t>
            </a:r>
          </a:p>
        </p:txBody>
      </p:sp>
    </p:spTree>
    <p:extLst>
      <p:ext uri="{BB962C8B-B14F-4D97-AF65-F5344CB8AC3E}">
        <p14:creationId xmlns:p14="http://schemas.microsoft.com/office/powerpoint/2010/main" val="21552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2655"/>
            <a:ext cx="9924243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How to improve the signal quality?</a:t>
            </a:r>
            <a:endParaRPr sz="4000" b="1" spc="3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1524000"/>
            <a:ext cx="10985502" cy="4488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spc="-5" dirty="0">
                <a:latin typeface="Calibri"/>
                <a:cs typeface="Calibri"/>
              </a:rPr>
              <a:t>To improve the signal quality of the system: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4AE2F5-3689-3742-F023-AEF3C2563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45"/>
          <a:stretch/>
        </p:blipFill>
        <p:spPr>
          <a:xfrm>
            <a:off x="164449" y="3446077"/>
            <a:ext cx="3392069" cy="2501595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D04152-BF68-2D96-44B8-9C8CCF8B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6073AC6-B31F-E9D6-ED31-40701E33A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047" y="3322829"/>
            <a:ext cx="3525753" cy="274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63C1663-3D11-3878-C04F-5DE212A07456}"/>
              </a:ext>
            </a:extLst>
          </p:cNvPr>
          <p:cNvSpPr txBox="1"/>
          <p:nvPr/>
        </p:nvSpPr>
        <p:spPr>
          <a:xfrm>
            <a:off x="3733164" y="5032911"/>
            <a:ext cx="38273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Insight: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 width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 wave light sources will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 the path of light through food particles.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5FD2BE6-CF19-17A9-34F4-2368CF8DF604}"/>
              </a:ext>
            </a:extLst>
          </p:cNvPr>
          <p:cNvSpPr/>
          <p:nvPr/>
        </p:nvSpPr>
        <p:spPr>
          <a:xfrm>
            <a:off x="352069" y="3870162"/>
            <a:ext cx="1178860" cy="6185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050" name="Picture 2" descr="The Music Telegraph] Basic Waveforms of Synthesizer: Pulse Wave">
            <a:extLst>
              <a:ext uri="{FF2B5EF4-FFF2-40B4-BE49-F238E27FC236}">
                <a16:creationId xmlns:a16="http://schemas.microsoft.com/office/drawing/2014/main" id="{ED6E9675-B51A-38D5-3D89-5CF91135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87" y="3206558"/>
            <a:ext cx="2799273" cy="1623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FC50D0C-58EE-BF33-024A-5138B825008E}"/>
              </a:ext>
            </a:extLst>
          </p:cNvPr>
          <p:cNvSpPr txBox="1"/>
          <p:nvPr/>
        </p:nvSpPr>
        <p:spPr>
          <a:xfrm>
            <a:off x="805060" y="2480213"/>
            <a:ext cx="881489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marR="654685" lvl="1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spc="-5" dirty="0">
                <a:latin typeface="Calibri"/>
                <a:cs typeface="Calibri"/>
              </a:rPr>
              <a:t>We apply background subtraction algorithm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E7F814-4893-D0F9-ECBC-9684419FE01A}"/>
              </a:ext>
            </a:extLst>
          </p:cNvPr>
          <p:cNvSpPr txBox="1"/>
          <p:nvPr/>
        </p:nvSpPr>
        <p:spPr>
          <a:xfrm>
            <a:off x="884706" y="2018214"/>
            <a:ext cx="107090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 marR="654685" lvl="1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spc="-5" dirty="0">
                <a:latin typeface="Calibri"/>
                <a:cs typeface="Calibri"/>
              </a:rPr>
              <a:t>We modulate the light source to find best inter-action pattern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5935D9-B38C-E8CE-D551-1994497C25FE}"/>
              </a:ext>
            </a:extLst>
          </p:cNvPr>
          <p:cNvSpPr/>
          <p:nvPr/>
        </p:nvSpPr>
        <p:spPr>
          <a:xfrm>
            <a:off x="2097898" y="3870162"/>
            <a:ext cx="1178860" cy="7018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  <p:bldP spid="7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4234" y="666124"/>
            <a:ext cx="11191241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How to estimate calories for different foods?</a:t>
            </a:r>
            <a:endParaRPr sz="4000" b="1" spc="3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1524000"/>
            <a:ext cx="10985502" cy="4488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654685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spc="-5" dirty="0">
                <a:latin typeface="Calibri"/>
                <a:cs typeface="Calibri"/>
              </a:rPr>
              <a:t>To fit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uneven surfaces and heterogeneous particle compositions: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D04152-BF68-2D96-44B8-9C8CCF8B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1B8985-3FC8-CD01-53CA-30CD0A87A56C}"/>
              </a:ext>
            </a:extLst>
          </p:cNvPr>
          <p:cNvGrpSpPr/>
          <p:nvPr/>
        </p:nvGrpSpPr>
        <p:grpSpPr>
          <a:xfrm>
            <a:off x="327555" y="3450063"/>
            <a:ext cx="2595616" cy="2326746"/>
            <a:chOff x="6529454" y="4303102"/>
            <a:chExt cx="2595616" cy="2326746"/>
          </a:xfrm>
        </p:grpSpPr>
        <p:pic>
          <p:nvPicPr>
            <p:cNvPr id="9" name="Picture 2" descr="Figure 1 from Diffuse Reflection Infrared Spectroscopy (Drifts):  Application to the in Situ Analysis of Catalysts | Semantic Scholar">
              <a:extLst>
                <a:ext uri="{FF2B5EF4-FFF2-40B4-BE49-F238E27FC236}">
                  <a16:creationId xmlns:a16="http://schemas.microsoft.com/office/drawing/2014/main" id="{0521BD48-EA36-97B7-F46B-EB6ADEDBF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2"/>
            <a:stretch/>
          </p:blipFill>
          <p:spPr bwMode="auto">
            <a:xfrm>
              <a:off x="6833802" y="4303102"/>
              <a:ext cx="1986920" cy="195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366B28E-F09C-3F23-5920-550088AAE031}"/>
                </a:ext>
              </a:extLst>
            </p:cNvPr>
            <p:cNvSpPr txBox="1"/>
            <p:nvPr/>
          </p:nvSpPr>
          <p:spPr>
            <a:xfrm>
              <a:off x="6529454" y="6260516"/>
              <a:ext cx="25956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Avenir Book" panose="02000503020000020003" pitchFamily="2" charset="0"/>
                </a:rPr>
                <a:t>Heterogeneous of Foods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7488F9C9-669C-1820-16DF-9AB989582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254" y="3312902"/>
            <a:ext cx="4373311" cy="279208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D7B90CB-926C-40DF-C426-12C05931C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332" y="4805268"/>
            <a:ext cx="3168468" cy="6745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A4CE9B7-1043-412B-07F9-09B488F70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126" y="3561882"/>
            <a:ext cx="1861185" cy="102044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05DB5495-740F-CACA-6C39-14C1A6BF79F3}"/>
              </a:ext>
            </a:extLst>
          </p:cNvPr>
          <p:cNvSpPr txBox="1"/>
          <p:nvPr/>
        </p:nvSpPr>
        <p:spPr>
          <a:xfrm>
            <a:off x="5730240" y="3059668"/>
            <a:ext cx="1986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Without correction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D2D500A-2281-D46F-984F-A9C4E9CD8299}"/>
              </a:ext>
            </a:extLst>
          </p:cNvPr>
          <p:cNvSpPr txBox="1"/>
          <p:nvPr/>
        </p:nvSpPr>
        <p:spPr>
          <a:xfrm>
            <a:off x="6096000" y="4582325"/>
            <a:ext cx="1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With correction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5A6FD0-AE72-3F21-22E5-CC92CCDF119B}"/>
              </a:ext>
            </a:extLst>
          </p:cNvPr>
          <p:cNvSpPr txBox="1"/>
          <p:nvPr/>
        </p:nvSpPr>
        <p:spPr>
          <a:xfrm>
            <a:off x="738576" y="2012876"/>
            <a:ext cx="115042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 marR="654685" lvl="1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We calibrate the raw spectra with multiplicative scatter correction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8012BB-E249-614F-6B29-33DAA0B09236}"/>
              </a:ext>
            </a:extLst>
          </p:cNvPr>
          <p:cNvSpPr txBox="1"/>
          <p:nvPr/>
        </p:nvSpPr>
        <p:spPr>
          <a:xfrm>
            <a:off x="738576" y="2485850"/>
            <a:ext cx="114202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 marR="654685" lvl="1" indent="-2286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We apply non-linear machine learning model to regress nutrients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28162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b="1" spc="3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NIRSCAM</a:t>
            </a:r>
            <a:endParaRPr sz="4300" b="1" spc="3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1524000"/>
            <a:ext cx="10985502" cy="178766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We implement a full-functional NIRSCAM, which takes three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Obtains food spectra signature by a NIRS gadget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Takes food photos to calculate food volume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Regression and estimate food calories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D04152-BF68-2D96-44B8-9C8CCF8B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466-F79C-4FFD-8000-C79117576AB0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C68123-69CC-9E0D-78C5-2E27C89D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44" y="3780168"/>
            <a:ext cx="8417902" cy="20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649</Words>
  <Application>Microsoft Office PowerPoint</Application>
  <PresentationFormat>宽屏</PresentationFormat>
  <Paragraphs>99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 MT</vt:lpstr>
      <vt:lpstr>Avenir Book</vt:lpstr>
      <vt:lpstr>PingFang SC</vt:lpstr>
      <vt:lpstr>等线</vt:lpstr>
      <vt:lpstr>等线 Light</vt:lpstr>
      <vt:lpstr>Arial</vt:lpstr>
      <vt:lpstr>Calibri</vt:lpstr>
      <vt:lpstr>Calibri Light</vt:lpstr>
      <vt:lpstr>Comic Sans MS</vt:lpstr>
      <vt:lpstr>Times New Roman</vt:lpstr>
      <vt:lpstr>Wingdings</vt:lpstr>
      <vt:lpstr>Office 主题​​</vt:lpstr>
      <vt:lpstr>NIRSCAM: A Mobile Near-Infrared Sensing System for Food Calorie Estimation  Haiyan Hu, Qian Zhang, Yanjiao Chen (IOTJ 2022)</vt:lpstr>
      <vt:lpstr>Motivation</vt:lpstr>
      <vt:lpstr>Observation</vt:lpstr>
      <vt:lpstr>Observation</vt:lpstr>
      <vt:lpstr>NIRSCAM</vt:lpstr>
      <vt:lpstr>How to build an affordable NIRS system?</vt:lpstr>
      <vt:lpstr>How to improve the signal quality?</vt:lpstr>
      <vt:lpstr>How to estimate calories for different foods?</vt:lpstr>
      <vt:lpstr>NIRSCAM</vt:lpstr>
      <vt:lpstr>Evaluation</vt:lpstr>
      <vt:lpstr>Evaluation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Summary</dc:title>
  <dc:creator>胡 海燕</dc:creator>
  <cp:lastModifiedBy>海燕 胡</cp:lastModifiedBy>
  <cp:revision>64</cp:revision>
  <dcterms:created xsi:type="dcterms:W3CDTF">2023-02-07T08:40:36Z</dcterms:created>
  <dcterms:modified xsi:type="dcterms:W3CDTF">2023-07-24T03:24:12Z</dcterms:modified>
</cp:coreProperties>
</file>