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347" r:id="rId2"/>
    <p:sldId id="4135" r:id="rId3"/>
    <p:sldId id="404" r:id="rId4"/>
    <p:sldId id="4147" r:id="rId5"/>
    <p:sldId id="4137" r:id="rId6"/>
    <p:sldId id="4146" r:id="rId7"/>
    <p:sldId id="4136" r:id="rId8"/>
    <p:sldId id="4139" r:id="rId9"/>
    <p:sldId id="4140" r:id="rId10"/>
    <p:sldId id="4141" r:id="rId11"/>
    <p:sldId id="4138" r:id="rId12"/>
    <p:sldId id="4142" r:id="rId13"/>
    <p:sldId id="4143" r:id="rId14"/>
    <p:sldId id="4144" r:id="rId15"/>
    <p:sldId id="40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B72C7A-9587-4707-2BB2-7FE1093F60B8}" name="XIE Wentao" initials="WX" userId="S::wxieaj@connect.ust.hk::ad38b8ad-e278-4ea6-9315-113d932a650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15F9A"/>
    <a:srgbClr val="FF1D1D"/>
    <a:srgbClr val="FF3300"/>
    <a:srgbClr val="980000"/>
    <a:srgbClr val="163E64"/>
    <a:srgbClr val="E0A800"/>
    <a:srgbClr val="3A3A3A"/>
    <a:srgbClr val="744D00"/>
    <a:srgbClr val="003366"/>
    <a:srgbClr val="CC74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93"/>
    <p:restoredTop sz="93772" autoAdjust="0"/>
  </p:normalViewPr>
  <p:slideViewPr>
    <p:cSldViewPr snapToGrid="0">
      <p:cViewPr varScale="1">
        <p:scale>
          <a:sx n="114" d="100"/>
          <a:sy n="114" d="100"/>
        </p:scale>
        <p:origin x="998" y="82"/>
      </p:cViewPr>
      <p:guideLst/>
    </p:cSldViewPr>
  </p:slideViewPr>
  <p:notesTextViewPr>
    <p:cViewPr>
      <p:scale>
        <a:sx n="114" d="100"/>
        <a:sy n="114" d="100"/>
      </p:scale>
      <p:origin x="0" y="0"/>
    </p:cViewPr>
  </p:notesTextViewPr>
  <p:notesViewPr>
    <p:cSldViewPr snapToGrid="0">
      <p:cViewPr varScale="1">
        <p:scale>
          <a:sx n="92" d="100"/>
          <a:sy n="92" d="100"/>
        </p:scale>
        <p:origin x="4114"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cs typeface="Calibri" panose="020F0502020204030204" pitchFamily="34" charset="0"/>
              </a:defRPr>
            </a:lvl1pPr>
          </a:lstStyle>
          <a:p>
            <a:endParaRPr lang="en-GB">
              <a:ea typeface="Calibri" panose="020F0502020204030204" pitchFamily="34" charset="0"/>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cs typeface="Calibri" panose="020F0502020204030204" pitchFamily="34" charset="0"/>
              </a:defRPr>
            </a:lvl1pPr>
          </a:lstStyle>
          <a:p>
            <a:fld id="{ED31EC75-1A11-DC4D-958E-19FF3A26E021}" type="datetimeFigureOut">
              <a:rPr lang="en-GB" smtClean="0">
                <a:ea typeface="Calibri" panose="020F0502020204030204" pitchFamily="34" charset="0"/>
              </a:rPr>
              <a:pPr/>
              <a:t>20/12/2024</a:t>
            </a:fld>
            <a:endParaRPr lang="en-GB">
              <a:ea typeface="Calibri" panose="020F0502020204030204" pitchFamily="34" charset="0"/>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cs typeface="Calibri" panose="020F0502020204030204" pitchFamily="34" charset="0"/>
              </a:defRPr>
            </a:lvl1pPr>
          </a:lstStyle>
          <a:p>
            <a:endParaRPr lang="en-GB">
              <a:ea typeface="Calibri" panose="020F0502020204030204" pitchFamily="34" charset="0"/>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cs typeface="Calibri" panose="020F0502020204030204" pitchFamily="34" charset="0"/>
              </a:defRPr>
            </a:lvl1pPr>
          </a:lstStyle>
          <a:p>
            <a:fld id="{E5CB3FFD-789F-9947-A6B8-9D31ADF3C707}" type="slidenum">
              <a:rPr lang="en-GB" smtClean="0">
                <a:ea typeface="Calibri" panose="020F0502020204030204" pitchFamily="34" charset="0"/>
              </a:rPr>
              <a:pPr/>
              <a:t>‹#›</a:t>
            </a:fld>
            <a:endParaRPr lang="en-GB">
              <a:ea typeface="Calibri" panose="020F0502020204030204" pitchFamily="34" charset="0"/>
            </a:endParaRPr>
          </a:p>
        </p:txBody>
      </p:sp>
    </p:spTree>
    <p:extLst>
      <p:ext uri="{BB962C8B-B14F-4D97-AF65-F5344CB8AC3E}">
        <p14:creationId xmlns:p14="http://schemas.microsoft.com/office/powerpoint/2010/main" val="1971930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19900" cy="3836988"/>
          </a:xfrm>
        </p:spPr>
      </p:sp>
      <p:sp>
        <p:nvSpPr>
          <p:cNvPr id="3" name="备注占位符 2"/>
          <p:cNvSpPr>
            <a:spLocks noGrp="1"/>
          </p:cNvSpPr>
          <p:nvPr>
            <p:ph type="body" idx="1"/>
          </p:nvPr>
        </p:nvSpPr>
        <p:spPr/>
        <p:txBody>
          <a:bodyPr/>
          <a:lstStyle/>
          <a:p>
            <a:r>
              <a:rPr lang="en-US" altLang="zh-CN" sz="1800" dirty="0"/>
              <a:t>Hello, everyone. I’m HU Haiyan, from the Hong Kong University of Science and Technology. I’m very glad here to introduce our work: </a:t>
            </a:r>
            <a:r>
              <a:rPr lang="en-US" altLang="zh-CN" sz="1800" b="1" dirty="0" err="1">
                <a:latin typeface="Microsoft YaHei" panose="020B0503020204020204" pitchFamily="34" charset="-122"/>
                <a:ea typeface="Microsoft YaHei" panose="020B0503020204020204" pitchFamily="34" charset="-122"/>
              </a:rPr>
              <a:t>MeatSpec</a:t>
            </a:r>
            <a:r>
              <a:rPr lang="en-US" altLang="zh-CN" sz="1800" b="1" dirty="0">
                <a:latin typeface="Microsoft YaHei" panose="020B0503020204020204" pitchFamily="34" charset="-122"/>
                <a:ea typeface="Microsoft YaHei" panose="020B0503020204020204" pitchFamily="34" charset="-122"/>
              </a:rPr>
              <a:t>: Enabling Ubiquitous Meat Fraud Inspection through Consumer-Level Spectral Imaging</a:t>
            </a:r>
            <a:r>
              <a:rPr lang="en-US" altLang="zh-CN" sz="1800" dirty="0"/>
              <a:t>.</a:t>
            </a:r>
            <a:endParaRPr lang="zh-CN" altLang="en-US" sz="1800" dirty="0"/>
          </a:p>
        </p:txBody>
      </p:sp>
    </p:spTree>
    <p:extLst>
      <p:ext uri="{BB962C8B-B14F-4D97-AF65-F5344CB8AC3E}">
        <p14:creationId xmlns:p14="http://schemas.microsoft.com/office/powerpoint/2010/main" val="781731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CN" sz="1800" b="0" i="0" u="none" strike="noStrike" baseline="0" dirty="0">
                <a:latin typeface="LinLibertineT"/>
              </a:rPr>
              <a:t>Then, to solve the third challenge, we design a pipeline involves several steps to ensure that the MSI and HSI data are aligned and addresses challenges posed by ambient light influence, resolution differences, and variations in sample location during data collection. </a:t>
            </a:r>
          </a:p>
          <a:p>
            <a:pPr algn="l"/>
            <a:endParaRPr lang="en-US" altLang="zh-CN" sz="1800" b="0" i="0" u="none" strike="noStrike" baseline="0" dirty="0">
              <a:latin typeface="LinLibertineT"/>
            </a:endParaRPr>
          </a:p>
          <a:p>
            <a:pPr algn="l"/>
            <a:r>
              <a:rPr lang="en-US" sz="1800" b="0" i="0" u="none" strike="noStrike" baseline="0" dirty="0">
                <a:latin typeface="LinLibertineT"/>
              </a:rPr>
              <a:t>Furthermore, </a:t>
            </a:r>
            <a:r>
              <a:rPr lang="en-US" altLang="zh-CN" sz="1800" b="0" i="0" u="none" strike="noStrike" baseline="0" dirty="0">
                <a:latin typeface="LinLibertineT"/>
              </a:rPr>
              <a:t>we collect a dataset comprising 347 paired reconstruction training data through our designed pre-processing pipeline.</a:t>
            </a:r>
            <a:endParaRPr lang="en-US" dirty="0"/>
          </a:p>
        </p:txBody>
      </p:sp>
      <p:sp>
        <p:nvSpPr>
          <p:cNvPr id="4" name="Slide Number Placeholder 3"/>
          <p:cNvSpPr>
            <a:spLocks noGrp="1"/>
          </p:cNvSpPr>
          <p:nvPr>
            <p:ph type="sldNum" sz="quarter" idx="5"/>
          </p:nvPr>
        </p:nvSpPr>
        <p:spPr/>
        <p:txBody>
          <a:bodyPr/>
          <a:lstStyle/>
          <a:p>
            <a:fld id="{FFD6306F-ABD3-A642-A856-FEB9CB9A1CDA}" type="slidenum">
              <a:rPr kumimoji="1" lang="zh-CN" altLang="en-US" smtClean="0"/>
              <a:t>10</a:t>
            </a:fld>
            <a:endParaRPr kumimoji="1" lang="zh-CN" altLang="en-US"/>
          </a:p>
        </p:txBody>
      </p:sp>
    </p:spTree>
    <p:extLst>
      <p:ext uri="{BB962C8B-B14F-4D97-AF65-F5344CB8AC3E}">
        <p14:creationId xmlns:p14="http://schemas.microsoft.com/office/powerpoint/2010/main" val="2860857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CN" sz="1800" b="0" i="0" u="none" strike="noStrike" baseline="0" dirty="0">
                <a:latin typeface="LinLibertineT"/>
              </a:rPr>
              <a:t>We implement a compact and low-cost prototype using off-the-shelf multispectral camera that contains 10 different bands. The original HIS images are collected by a laboratory hyperspectral imaging device, which costs more than 10 thousand dollars.  </a:t>
            </a:r>
          </a:p>
          <a:p>
            <a:pPr algn="l"/>
            <a:endParaRPr lang="en-US" sz="1800" b="0" i="0" u="none" strike="noStrike" baseline="0" dirty="0">
              <a:latin typeface="LinLibertineT"/>
            </a:endParaRPr>
          </a:p>
          <a:p>
            <a:pPr algn="l"/>
            <a:r>
              <a:rPr lang="en-US" sz="1800" b="0" i="0" u="none" strike="noStrike" baseline="0" dirty="0">
                <a:latin typeface="LinLibertineT"/>
              </a:rPr>
              <a:t>We conduct </a:t>
            </a:r>
            <a:r>
              <a:rPr lang="en-US" altLang="zh-CN" sz="1200" dirty="0">
                <a:latin typeface="Calibri" panose="020F0502020204030204" pitchFamily="34" charset="0"/>
                <a:ea typeface="Calibri" panose="020F0502020204030204" pitchFamily="34" charset="0"/>
                <a:cs typeface="Calibri" panose="020F0502020204030204" pitchFamily="34" charset="0"/>
              </a:rPr>
              <a:t>stratified 5-fold cross validation to show the overall performance of sys and compare with several baselines. In addition, we evaluate the robustness of the system by training the system on normal setups and test on various experimental and environmental changes.</a:t>
            </a:r>
            <a:endParaRPr lang="en-US" dirty="0"/>
          </a:p>
        </p:txBody>
      </p:sp>
      <p:sp>
        <p:nvSpPr>
          <p:cNvPr id="4" name="Slide Number Placeholder 3"/>
          <p:cNvSpPr>
            <a:spLocks noGrp="1"/>
          </p:cNvSpPr>
          <p:nvPr>
            <p:ph type="sldNum" sz="quarter" idx="5"/>
          </p:nvPr>
        </p:nvSpPr>
        <p:spPr/>
        <p:txBody>
          <a:bodyPr/>
          <a:lstStyle/>
          <a:p>
            <a:fld id="{FFD6306F-ABD3-A642-A856-FEB9CB9A1CDA}" type="slidenum">
              <a:rPr kumimoji="1" lang="zh-CN" altLang="en-US" smtClean="0"/>
              <a:t>11</a:t>
            </a:fld>
            <a:endParaRPr kumimoji="1" lang="zh-CN" altLang="en-US"/>
          </a:p>
        </p:txBody>
      </p:sp>
    </p:spTree>
    <p:extLst>
      <p:ext uri="{BB962C8B-B14F-4D97-AF65-F5344CB8AC3E}">
        <p14:creationId xmlns:p14="http://schemas.microsoft.com/office/powerpoint/2010/main" val="2448974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general, </a:t>
            </a:r>
            <a:r>
              <a:rPr lang="en-US" altLang="zh-CN" sz="1200" dirty="0" err="1">
                <a:latin typeface="Calibri" panose="020F0502020204030204" pitchFamily="34" charset="0"/>
                <a:ea typeface="Calibri" panose="020F0502020204030204" pitchFamily="34" charset="0"/>
                <a:cs typeface="Calibri" panose="020F0502020204030204" pitchFamily="34" charset="0"/>
              </a:rPr>
              <a:t>MeatSpec</a:t>
            </a:r>
            <a:r>
              <a:rPr lang="en-US" altLang="zh-CN" sz="1200" dirty="0">
                <a:latin typeface="Calibri" panose="020F0502020204030204" pitchFamily="34" charset="0"/>
                <a:ea typeface="Calibri" panose="020F0502020204030204" pitchFamily="34" charset="0"/>
                <a:cs typeface="Calibri" panose="020F0502020204030204" pitchFamily="34" charset="0"/>
              </a:rPr>
              <a:t> achieves </a:t>
            </a:r>
            <a:r>
              <a:rPr lang="en-US" altLang="zh-CN" sz="1200" b="1" dirty="0">
                <a:latin typeface="Calibri" panose="020F0502020204030204" pitchFamily="34" charset="0"/>
                <a:ea typeface="Calibri" panose="020F0502020204030204" pitchFamily="34" charset="0"/>
                <a:cs typeface="Calibri" panose="020F0502020204030204" pitchFamily="34" charset="0"/>
              </a:rPr>
              <a:t>91.06% accuracy</a:t>
            </a:r>
            <a:r>
              <a:rPr lang="en-US" altLang="zh-CN" sz="1200" dirty="0">
                <a:latin typeface="Calibri" panose="020F0502020204030204" pitchFamily="34" charset="0"/>
                <a:ea typeface="Calibri" panose="020F0502020204030204" pitchFamily="34" charset="0"/>
                <a:cs typeface="Calibri" panose="020F0502020204030204" pitchFamily="34" charset="0"/>
              </a:rPr>
              <a:t>, with more than </a:t>
            </a:r>
            <a:r>
              <a:rPr lang="en-US" altLang="zh-CN" sz="1200" b="1" dirty="0">
                <a:latin typeface="Calibri" panose="020F0502020204030204" pitchFamily="34" charset="0"/>
                <a:ea typeface="Calibri" panose="020F0502020204030204" pitchFamily="34" charset="0"/>
                <a:cs typeface="Calibri" panose="020F0502020204030204" pitchFamily="34" charset="0"/>
              </a:rPr>
              <a:t>20% improvement</a:t>
            </a:r>
            <a:r>
              <a:rPr lang="en-US" altLang="zh-CN" sz="1200" dirty="0">
                <a:latin typeface="Calibri" panose="020F0502020204030204" pitchFamily="34" charset="0"/>
                <a:ea typeface="Calibri" panose="020F0502020204030204" pitchFamily="34" charset="0"/>
                <a:cs typeface="Calibri" panose="020F0502020204030204" pitchFamily="34" charset="0"/>
              </a:rPr>
              <a:t> over commercial systems. And it’s only about 8% less than professional hyperspectral equipment. But the cost of our system is only one hundredth of the laboratory one.</a:t>
            </a:r>
            <a:endParaRPr lang="en-US" altLang="zh-CN" dirty="0"/>
          </a:p>
        </p:txBody>
      </p:sp>
      <p:sp>
        <p:nvSpPr>
          <p:cNvPr id="4" name="Slide Number Placeholder 3"/>
          <p:cNvSpPr>
            <a:spLocks noGrp="1"/>
          </p:cNvSpPr>
          <p:nvPr>
            <p:ph type="sldNum" sz="quarter" idx="5"/>
          </p:nvPr>
        </p:nvSpPr>
        <p:spPr/>
        <p:txBody>
          <a:bodyPr/>
          <a:lstStyle/>
          <a:p>
            <a:fld id="{FFD6306F-ABD3-A642-A856-FEB9CB9A1CDA}" type="slidenum">
              <a:rPr kumimoji="1" lang="zh-CN" altLang="en-US" smtClean="0"/>
              <a:t>12</a:t>
            </a:fld>
            <a:endParaRPr kumimoji="1" lang="zh-CN" altLang="en-US"/>
          </a:p>
        </p:txBody>
      </p:sp>
    </p:spTree>
    <p:extLst>
      <p:ext uri="{BB962C8B-B14F-4D97-AF65-F5344CB8AC3E}">
        <p14:creationId xmlns:p14="http://schemas.microsoft.com/office/powerpoint/2010/main" val="2175626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 addition, </a:t>
            </a:r>
            <a:r>
              <a:rPr lang="en-US" altLang="zh-CN" dirty="0" err="1"/>
              <a:t>meatSpec</a:t>
            </a:r>
            <a:r>
              <a:rPr lang="en-US" altLang="zh-CN" dirty="0"/>
              <a:t> is robust in most environments, including different sample representations and different environments, such as lighting conditions, and also have good scalability to new meat types and concentrations.</a:t>
            </a:r>
            <a:endParaRPr lang="en-US" dirty="0"/>
          </a:p>
        </p:txBody>
      </p:sp>
      <p:sp>
        <p:nvSpPr>
          <p:cNvPr id="4" name="Slide Number Placeholder 3"/>
          <p:cNvSpPr>
            <a:spLocks noGrp="1"/>
          </p:cNvSpPr>
          <p:nvPr>
            <p:ph type="sldNum" sz="quarter" idx="5"/>
          </p:nvPr>
        </p:nvSpPr>
        <p:spPr/>
        <p:txBody>
          <a:bodyPr/>
          <a:lstStyle/>
          <a:p>
            <a:fld id="{FFD6306F-ABD3-A642-A856-FEB9CB9A1CDA}" type="slidenum">
              <a:rPr kumimoji="1" lang="zh-CN" altLang="en-US" smtClean="0"/>
              <a:t>13</a:t>
            </a:fld>
            <a:endParaRPr kumimoji="1" lang="zh-CN" altLang="en-US"/>
          </a:p>
        </p:txBody>
      </p:sp>
    </p:spTree>
    <p:extLst>
      <p:ext uri="{BB962C8B-B14F-4D97-AF65-F5344CB8AC3E}">
        <p14:creationId xmlns:p14="http://schemas.microsoft.com/office/powerpoint/2010/main" val="1655626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6306F-ABD3-A642-A856-FEB9CB9A1CDA}" type="slidenum">
              <a:rPr kumimoji="1" lang="zh-CN" altLang="en-US" smtClean="0"/>
              <a:t>14</a:t>
            </a:fld>
            <a:endParaRPr kumimoji="1" lang="zh-CN" altLang="en-US"/>
          </a:p>
        </p:txBody>
      </p:sp>
    </p:spTree>
    <p:extLst>
      <p:ext uri="{BB962C8B-B14F-4D97-AF65-F5344CB8AC3E}">
        <p14:creationId xmlns:p14="http://schemas.microsoft.com/office/powerpoint/2010/main" val="1424448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CB3FFD-789F-9947-A6B8-9D31ADF3C707}" type="slidenum">
              <a:rPr lang="en-GB" smtClean="0"/>
              <a:t>15</a:t>
            </a:fld>
            <a:endParaRPr lang="en-GB"/>
          </a:p>
        </p:txBody>
      </p:sp>
    </p:spTree>
    <p:extLst>
      <p:ext uri="{BB962C8B-B14F-4D97-AF65-F5344CB8AC3E}">
        <p14:creationId xmlns:p14="http://schemas.microsoft.com/office/powerpoint/2010/main" val="624557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19900" cy="3836988"/>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000" dirty="0"/>
              <a:t>We can see many meat fraud related reports world-wide ever year, which is a growing economic and health issues. </a:t>
            </a:r>
            <a:r>
              <a:rPr lang="en-US" altLang="zh-CN" sz="18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For individuals, it can cause food poisoning, allergies, as well as religion issues for the consumers.</a:t>
            </a:r>
          </a:p>
        </p:txBody>
      </p:sp>
    </p:spTree>
    <p:extLst>
      <p:ext uri="{BB962C8B-B14F-4D97-AF65-F5344CB8AC3E}">
        <p14:creationId xmlns:p14="http://schemas.microsoft.com/office/powerpoint/2010/main" val="4220009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19900" cy="3836988"/>
          </a:xfrm>
        </p:spPr>
      </p:sp>
      <p:sp>
        <p:nvSpPr>
          <p:cNvPr id="3" name="备注占位符 2"/>
          <p:cNvSpPr>
            <a:spLocks noGrp="1"/>
          </p:cNvSpPr>
          <p:nvPr>
            <p:ph type="body" idx="1"/>
          </p:nvPr>
        </p:nvSpPr>
        <p:spPr/>
        <p:txBody>
          <a:bodyPr/>
          <a:lstStyle/>
          <a:p>
            <a:pPr marL="171958"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dirty="0">
                <a:solidFill>
                  <a:srgbClr val="555555"/>
                </a:solidFill>
                <a:effectLst/>
                <a:latin typeface="Calibri" panose="020F0502020204030204" pitchFamily="34" charset="0"/>
                <a:cs typeface="Calibri" panose="020F0502020204030204" pitchFamily="34" charset="0"/>
              </a:rPr>
              <a:t>Meat fraud is a complex issue involving many types of adulteration. Since the </a:t>
            </a:r>
            <a:r>
              <a:rPr lang="en-US" altLang="zh-CN" sz="1800" b="0" i="0" u="none" strike="noStrike" baseline="0" dirty="0">
                <a:latin typeface="LinLibertineT"/>
              </a:rPr>
              <a:t>notable similarity between adulterated and unadulterated meat samples, its quite challenging to detect the adulteration accurately. </a:t>
            </a:r>
          </a:p>
          <a:p>
            <a:pPr marL="171958"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b="0" i="0" u="none" strike="noStrike" baseline="0" dirty="0">
              <a:solidFill>
                <a:srgbClr val="555555"/>
              </a:solidFill>
              <a:effectLst/>
              <a:latin typeface="LinLibertineT"/>
              <a:cs typeface="Calibri" panose="020F0502020204030204" pitchFamily="34" charset="0"/>
            </a:endParaRPr>
          </a:p>
          <a:p>
            <a:pPr marL="171958"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dirty="0">
                <a:solidFill>
                  <a:srgbClr val="555555"/>
                </a:solidFill>
                <a:effectLst/>
                <a:latin typeface="Calibri" panose="020F0502020204030204" pitchFamily="34" charset="0"/>
                <a:cs typeface="Calibri" panose="020F0502020204030204" pitchFamily="34" charset="0"/>
              </a:rPr>
              <a:t>Current solutions are focused on the front end of the supply chain, relying on professionals to perform complex biochemical operations in a laboratory environment. </a:t>
            </a:r>
          </a:p>
          <a:p>
            <a:pPr marL="171958"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b="0" i="0" dirty="0">
              <a:solidFill>
                <a:srgbClr val="555555"/>
              </a:solidFill>
              <a:effectLst/>
              <a:latin typeface="Calibri" panose="020F0502020204030204" pitchFamily="34" charset="0"/>
              <a:cs typeface="Calibri" panose="020F0502020204030204" pitchFamily="34" charset="0"/>
            </a:endParaRPr>
          </a:p>
          <a:p>
            <a:pPr marL="171958"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dirty="0">
                <a:solidFill>
                  <a:srgbClr val="555555"/>
                </a:solidFill>
                <a:effectLst/>
                <a:latin typeface="Calibri" panose="020F0502020204030204" pitchFamily="34" charset="0"/>
                <a:cs typeface="Calibri" panose="020F0502020204030204" pitchFamily="34" charset="0"/>
              </a:rPr>
              <a:t>However, according to the reports, end-of-chain nodes, like catering and retails, are the most vulnerable victims of fraud. To solve this, some user-friendly technologies, like camera, E-nose, and hyperspectral imaging are utilized. While, the camera and E-nose based solution has limited capability and poor accuracy. And the hyperspectral systems are always expensive.</a:t>
            </a:r>
          </a:p>
          <a:p>
            <a:pPr marL="171958"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b="0" i="0" dirty="0">
              <a:solidFill>
                <a:srgbClr val="555555"/>
              </a:solidFill>
              <a:effectLst/>
              <a:latin typeface="Calibri" panose="020F0502020204030204" pitchFamily="34" charset="0"/>
              <a:cs typeface="Calibri" panose="020F0502020204030204" pitchFamily="34" charset="0"/>
            </a:endParaRPr>
          </a:p>
          <a:p>
            <a:pPr marL="171958"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dirty="0">
                <a:solidFill>
                  <a:srgbClr val="555555"/>
                </a:solidFill>
                <a:effectLst/>
                <a:latin typeface="Calibri" panose="020F0502020204030204" pitchFamily="34" charset="0"/>
                <a:cs typeface="Calibri" panose="020F0502020204030204" pitchFamily="34" charset="0"/>
              </a:rPr>
              <a:t>So, in this paper, we ask the question, that….</a:t>
            </a:r>
          </a:p>
        </p:txBody>
      </p:sp>
    </p:spTree>
    <p:extLst>
      <p:ext uri="{BB962C8B-B14F-4D97-AF65-F5344CB8AC3E}">
        <p14:creationId xmlns:p14="http://schemas.microsoft.com/office/powerpoint/2010/main" val="966443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BCF3C-F0B2-30F6-6820-C83A6A848EF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B82420F-4114-BBEF-AAF2-17DB580CA820}"/>
              </a:ext>
            </a:extLst>
          </p:cNvPr>
          <p:cNvSpPr>
            <a:spLocks noGrp="1" noRot="1" noChangeAspect="1"/>
          </p:cNvSpPr>
          <p:nvPr>
            <p:ph type="sldImg"/>
          </p:nvPr>
        </p:nvSpPr>
        <p:spPr>
          <a:xfrm>
            <a:off x="139700" y="768350"/>
            <a:ext cx="6819900" cy="3836988"/>
          </a:xfrm>
        </p:spPr>
      </p:sp>
      <p:sp>
        <p:nvSpPr>
          <p:cNvPr id="3" name="备注占位符 2">
            <a:extLst>
              <a:ext uri="{FF2B5EF4-FFF2-40B4-BE49-F238E27FC236}">
                <a16:creationId xmlns:a16="http://schemas.microsoft.com/office/drawing/2014/main" id="{C915E387-52E3-2682-B4A0-D608482A0CF5}"/>
              </a:ext>
            </a:extLst>
          </p:cNvPr>
          <p:cNvSpPr>
            <a:spLocks noGrp="1"/>
          </p:cNvSpPr>
          <p:nvPr>
            <p:ph type="body" idx="1"/>
          </p:nvPr>
        </p:nvSpPr>
        <p:spPr/>
        <p:txBody>
          <a:bodyPr/>
          <a:lstStyle/>
          <a:p>
            <a:pPr marL="171958"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dirty="0">
                <a:solidFill>
                  <a:srgbClr val="555555"/>
                </a:solidFill>
                <a:effectLst/>
                <a:latin typeface="Calibri" panose="020F0502020204030204" pitchFamily="34" charset="0"/>
                <a:cs typeface="Calibri" panose="020F0502020204030204" pitchFamily="34" charset="0"/>
              </a:rPr>
              <a:t>Meat fraud is a complex issue involving many types of adulteration. Since the </a:t>
            </a:r>
            <a:r>
              <a:rPr lang="en-US" altLang="zh-CN" sz="1800" b="0" i="0" u="none" strike="noStrike" baseline="0" dirty="0">
                <a:latin typeface="LinLibertineT"/>
              </a:rPr>
              <a:t>notable similarity between adulterated and unadulterated meat samples, its quite challenging to detect the adulteration accurately. </a:t>
            </a:r>
          </a:p>
          <a:p>
            <a:pPr marL="171958"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b="0" i="0" u="none" strike="noStrike" baseline="0" dirty="0">
              <a:solidFill>
                <a:srgbClr val="555555"/>
              </a:solidFill>
              <a:effectLst/>
              <a:latin typeface="LinLibertineT"/>
              <a:cs typeface="Calibri" panose="020F0502020204030204" pitchFamily="34" charset="0"/>
            </a:endParaRPr>
          </a:p>
          <a:p>
            <a:pPr marL="171958"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dirty="0">
                <a:solidFill>
                  <a:srgbClr val="555555"/>
                </a:solidFill>
                <a:effectLst/>
                <a:latin typeface="Calibri" panose="020F0502020204030204" pitchFamily="34" charset="0"/>
                <a:cs typeface="Calibri" panose="020F0502020204030204" pitchFamily="34" charset="0"/>
              </a:rPr>
              <a:t>Current solutions are focused on the front end of the supply chain, relying on professionals to perform complex biochemical operations in a laboratory environment. </a:t>
            </a:r>
          </a:p>
          <a:p>
            <a:pPr marL="171958"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b="0" i="0" dirty="0">
              <a:solidFill>
                <a:srgbClr val="555555"/>
              </a:solidFill>
              <a:effectLst/>
              <a:latin typeface="Calibri" panose="020F0502020204030204" pitchFamily="34" charset="0"/>
              <a:cs typeface="Calibri" panose="020F0502020204030204" pitchFamily="34" charset="0"/>
            </a:endParaRPr>
          </a:p>
          <a:p>
            <a:pPr marL="171958"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dirty="0">
                <a:solidFill>
                  <a:srgbClr val="555555"/>
                </a:solidFill>
                <a:effectLst/>
                <a:latin typeface="Calibri" panose="020F0502020204030204" pitchFamily="34" charset="0"/>
                <a:cs typeface="Calibri" panose="020F0502020204030204" pitchFamily="34" charset="0"/>
              </a:rPr>
              <a:t>However, according to the reports, end-of-chain nodes, like catering and retails, are the most vulnerable victims of fraud. To solve this, some user-friendly technologies, like camera, E-nose, and hyperspectral imaging are utilized. While, the camera and E-nose based solution has limited capability and poor accuracy. And the hyperspectral systems are always expensive.</a:t>
            </a:r>
          </a:p>
          <a:p>
            <a:pPr marL="171958"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b="0" i="0" dirty="0">
              <a:solidFill>
                <a:srgbClr val="555555"/>
              </a:solidFill>
              <a:effectLst/>
              <a:latin typeface="Calibri" panose="020F0502020204030204" pitchFamily="34" charset="0"/>
              <a:cs typeface="Calibri" panose="020F0502020204030204" pitchFamily="34" charset="0"/>
            </a:endParaRPr>
          </a:p>
          <a:p>
            <a:pPr marL="171958"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dirty="0">
                <a:solidFill>
                  <a:srgbClr val="555555"/>
                </a:solidFill>
                <a:effectLst/>
                <a:latin typeface="Calibri" panose="020F0502020204030204" pitchFamily="34" charset="0"/>
                <a:cs typeface="Calibri" panose="020F0502020204030204" pitchFamily="34" charset="0"/>
              </a:rPr>
              <a:t>So, in this paper, we ask the question, that….</a:t>
            </a:r>
          </a:p>
        </p:txBody>
      </p:sp>
    </p:spTree>
    <p:extLst>
      <p:ext uri="{BB962C8B-B14F-4D97-AF65-F5344CB8AC3E}">
        <p14:creationId xmlns:p14="http://schemas.microsoft.com/office/powerpoint/2010/main" val="1103520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6306F-ABD3-A642-A856-FEB9CB9A1CDA}" type="slidenum">
              <a:rPr kumimoji="1" lang="zh-CN" altLang="en-US" smtClean="0"/>
              <a:t>5</a:t>
            </a:fld>
            <a:endParaRPr kumimoji="1" lang="zh-CN" altLang="en-US"/>
          </a:p>
        </p:txBody>
      </p:sp>
    </p:spTree>
    <p:extLst>
      <p:ext uri="{BB962C8B-B14F-4D97-AF65-F5344CB8AC3E}">
        <p14:creationId xmlns:p14="http://schemas.microsoft.com/office/powerpoint/2010/main" val="2289132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CN" dirty="0"/>
              <a:t>The</a:t>
            </a:r>
            <a:r>
              <a:rPr lang="zh-CN" altLang="en-US" dirty="0"/>
              <a:t> </a:t>
            </a:r>
            <a:r>
              <a:rPr lang="en-US" altLang="zh-CN" dirty="0"/>
              <a:t>main</a:t>
            </a:r>
            <a:r>
              <a:rPr lang="zh-CN" altLang="en-US" dirty="0"/>
              <a:t> </a:t>
            </a:r>
            <a:r>
              <a:rPr lang="en-US" altLang="zh-CN" dirty="0"/>
              <a:t>idea</a:t>
            </a:r>
            <a:r>
              <a:rPr lang="zh-CN" altLang="en-US" dirty="0"/>
              <a:t> </a:t>
            </a:r>
            <a:r>
              <a:rPr lang="en-US" altLang="zh-CN" dirty="0"/>
              <a:t>of</a:t>
            </a:r>
            <a:r>
              <a:rPr lang="zh-CN" altLang="en-US" dirty="0"/>
              <a:t> </a:t>
            </a:r>
            <a:r>
              <a:rPr lang="en-US" altLang="zh-CN" dirty="0" err="1"/>
              <a:t>MeatSpec</a:t>
            </a:r>
            <a:r>
              <a:rPr lang="zh-CN" altLang="en-US" dirty="0"/>
              <a:t> </a:t>
            </a:r>
            <a:r>
              <a:rPr lang="en-US" altLang="zh-CN" dirty="0"/>
              <a:t>is</a:t>
            </a:r>
            <a:r>
              <a:rPr lang="zh-CN" altLang="en-US" dirty="0"/>
              <a:t> </a:t>
            </a:r>
            <a:r>
              <a:rPr lang="en-US" altLang="zh-CN" dirty="0"/>
              <a:t>to</a:t>
            </a:r>
            <a:r>
              <a:rPr lang="zh-CN" altLang="en-US" dirty="0"/>
              <a:t> </a:t>
            </a:r>
            <a:r>
              <a:rPr lang="en-US" altLang="zh-CN" dirty="0"/>
              <a:t>employ</a:t>
            </a:r>
            <a:r>
              <a:rPr lang="zh-CN" altLang="en-US" dirty="0"/>
              <a:t> </a:t>
            </a:r>
            <a:r>
              <a:rPr lang="en-US" altLang="zh-CN" dirty="0"/>
              <a:t>a</a:t>
            </a:r>
            <a:r>
              <a:rPr lang="zh-CN" altLang="en-US" dirty="0"/>
              <a:t> </a:t>
            </a:r>
            <a:r>
              <a:rPr kumimoji="1" lang="en-US" altLang="zh-CN" sz="1200" b="1" dirty="0">
                <a:latin typeface="Calibri" panose="020F0502020204030204" pitchFamily="34" charset="0"/>
                <a:ea typeface="Calibri" panose="020F0502020204030204" pitchFamily="34" charset="0"/>
                <a:cs typeface="Calibri" panose="020F0502020204030204" pitchFamily="34" charset="0"/>
              </a:rPr>
              <a:t>multispectral camera to reduce costs. But, </a:t>
            </a:r>
            <a:r>
              <a:rPr lang="en-US" altLang="zh-CN" sz="1800" b="0" i="0" u="none" strike="noStrike" baseline="0" dirty="0">
                <a:latin typeface="LinLibertineT"/>
              </a:rPr>
              <a:t>this leads to a decrease in spectral resolution and coverage. So, we utilize the </a:t>
            </a:r>
            <a:r>
              <a:rPr kumimoji="1" lang="en-US" altLang="zh-CN" sz="1200" dirty="0">
                <a:latin typeface="Calibri" panose="020F0502020204030204" pitchFamily="34" charset="0"/>
                <a:ea typeface="Calibri" panose="020F0502020204030204" pitchFamily="34" charset="0"/>
                <a:cs typeface="Calibri" panose="020F0502020204030204" pitchFamily="34" charset="0"/>
              </a:rPr>
              <a:t>spectral reconstruction technology to improve the data quality. Spectral reconstruction has been proved to be able to recovering  </a:t>
            </a:r>
            <a:r>
              <a:rPr lang="en-US" altLang="zh-CN" sz="1200" b="0" i="0" u="none" strike="noStrike" baseline="0" dirty="0">
                <a:latin typeface="LinLibertineT"/>
              </a:rPr>
              <a:t>fine-grained spectral information from limited spectral measurements, such as RGB, by learning a mapping using amount of pixel-to-pixel paired MSI and HSI data.</a:t>
            </a:r>
            <a:endParaRPr lang="en-US" altLang="zh-CN" dirty="0"/>
          </a:p>
        </p:txBody>
      </p:sp>
      <p:sp>
        <p:nvSpPr>
          <p:cNvPr id="4" name="Slide Number Placeholder 3"/>
          <p:cNvSpPr>
            <a:spLocks noGrp="1"/>
          </p:cNvSpPr>
          <p:nvPr>
            <p:ph type="sldNum" sz="quarter" idx="5"/>
          </p:nvPr>
        </p:nvSpPr>
        <p:spPr/>
        <p:txBody>
          <a:bodyPr/>
          <a:lstStyle/>
          <a:p>
            <a:fld id="{FFD6306F-ABD3-A642-A856-FEB9CB9A1CDA}" type="slidenum">
              <a:rPr kumimoji="1" lang="zh-CN" altLang="en-US" smtClean="0"/>
              <a:t>6</a:t>
            </a:fld>
            <a:endParaRPr kumimoji="1" lang="zh-CN" altLang="en-US"/>
          </a:p>
        </p:txBody>
      </p:sp>
    </p:spTree>
    <p:extLst>
      <p:ext uri="{BB962C8B-B14F-4D97-AF65-F5344CB8AC3E}">
        <p14:creationId xmlns:p14="http://schemas.microsoft.com/office/powerpoint/2010/main" val="2653895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CN" sz="1200" dirty="0">
                <a:solidFill>
                  <a:srgbClr val="C00000"/>
                </a:solidFill>
              </a:rPr>
              <a:t>However, applying SR on meat adulteration detection task faces several challenges. </a:t>
            </a:r>
          </a:p>
          <a:p>
            <a:pPr algn="l"/>
            <a:endParaRPr lang="en-US" altLang="zh-CN" sz="1200" dirty="0">
              <a:solidFill>
                <a:srgbClr val="C00000"/>
              </a:solidFill>
            </a:endParaRPr>
          </a:p>
          <a:p>
            <a:pPr algn="l"/>
            <a:r>
              <a:rPr lang="en-US" altLang="zh-CN" sz="1200" dirty="0">
                <a:solidFill>
                  <a:srgbClr val="C00000"/>
                </a:solidFill>
              </a:rPr>
              <a:t>Firstly, The authentic and adulterated samples have similar spectral features.  The low-cost multispectral camera worsens the problem due to its coarse-grained spectral resolution. However, existing spectral reconstruction algorithms can hardly restore the subtle differences for two similar MSI.</a:t>
            </a:r>
          </a:p>
          <a:p>
            <a:pPr algn="l"/>
            <a:endParaRPr lang="en-US" altLang="zh-CN" sz="1200" dirty="0">
              <a:solidFill>
                <a:srgbClr val="C00000"/>
              </a:solidFill>
            </a:endParaRPr>
          </a:p>
          <a:p>
            <a:pPr algn="l"/>
            <a:r>
              <a:rPr lang="en-US" altLang="zh-CN" sz="1200" dirty="0">
                <a:solidFill>
                  <a:srgbClr val="C00000"/>
                </a:solidFill>
              </a:rPr>
              <a:t>Secondly, </a:t>
            </a:r>
            <a:r>
              <a:rPr lang="en-US" altLang="zh-CN" sz="1800" b="0" i="0" u="none" strike="noStrike" baseline="0" dirty="0">
                <a:latin typeface="LinLibertineT"/>
              </a:rPr>
              <a:t>the low-cost multispectral devices can only cover a limited wavelength range that is not sufficient for meat adulteration analysis. When applying existing spectral reconstruction algorithm for full-band reconstruction, the errors and noises in the reconstructed data will hinder its usability for adulteration detection. </a:t>
            </a:r>
            <a:endParaRPr lang="en-US" altLang="zh-CN" sz="1800" b="0" i="0" u="none" strike="noStrike" baseline="0" dirty="0">
              <a:solidFill>
                <a:srgbClr val="C00000"/>
              </a:solidFill>
              <a:latin typeface="LinLibertineT"/>
            </a:endParaRPr>
          </a:p>
          <a:p>
            <a:pPr algn="l"/>
            <a:endParaRPr lang="en-US" altLang="zh-CN" sz="1200" dirty="0">
              <a:solidFill>
                <a:srgbClr val="C00000"/>
              </a:solidFill>
            </a:endParaRPr>
          </a:p>
          <a:p>
            <a:pPr algn="l"/>
            <a:r>
              <a:rPr lang="en-US" altLang="zh-CN" sz="1200" dirty="0">
                <a:solidFill>
                  <a:srgbClr val="C00000"/>
                </a:solidFill>
              </a:rPr>
              <a:t>Thirdly, </a:t>
            </a:r>
            <a:r>
              <a:rPr lang="en-US" altLang="zh-CN" sz="1800" b="0" i="0" u="none" strike="noStrike" baseline="0" dirty="0">
                <a:latin typeface="LinLibertineT"/>
              </a:rPr>
              <a:t>Spectral reconstruction algorithms require paired (multispectral images, hyperspectral images) data for training. However, obtaining exactly the paired data is challenging, due to the different hardware parameters of the two devices. And the generated data by</a:t>
            </a:r>
            <a:r>
              <a:rPr lang="en-US" altLang="zh-CN" sz="1200" b="0" i="0" u="none" strike="noStrike" baseline="0" dirty="0">
                <a:solidFill>
                  <a:srgbClr val="C00000"/>
                </a:solidFill>
                <a:latin typeface="LinLibertineT"/>
              </a:rPr>
              <a:t> simulation contains huge gap with the test data collected in real scenarios. </a:t>
            </a:r>
            <a:endParaRPr lang="zh-CN" altLang="en-US" sz="1200" dirty="0">
              <a:solidFill>
                <a:srgbClr val="C00000"/>
              </a:solidFill>
            </a:endParaRPr>
          </a:p>
        </p:txBody>
      </p:sp>
      <p:sp>
        <p:nvSpPr>
          <p:cNvPr id="4" name="Slide Number Placeholder 3"/>
          <p:cNvSpPr>
            <a:spLocks noGrp="1"/>
          </p:cNvSpPr>
          <p:nvPr>
            <p:ph type="sldNum" sz="quarter" idx="5"/>
          </p:nvPr>
        </p:nvSpPr>
        <p:spPr/>
        <p:txBody>
          <a:bodyPr/>
          <a:lstStyle/>
          <a:p>
            <a:fld id="{FFD6306F-ABD3-A642-A856-FEB9CB9A1CDA}" type="slidenum">
              <a:rPr kumimoji="1" lang="zh-CN" altLang="en-US" smtClean="0"/>
              <a:t>7</a:t>
            </a:fld>
            <a:endParaRPr kumimoji="1" lang="zh-CN" altLang="en-US"/>
          </a:p>
        </p:txBody>
      </p:sp>
    </p:spTree>
    <p:extLst>
      <p:ext uri="{BB962C8B-B14F-4D97-AF65-F5344CB8AC3E}">
        <p14:creationId xmlns:p14="http://schemas.microsoft.com/office/powerpoint/2010/main" val="2469737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CN" sz="1200" dirty="0">
                <a:latin typeface="Calibri" panose="020F0502020204030204" pitchFamily="34" charset="0"/>
                <a:cs typeface="Calibri" panose="020F0502020204030204" pitchFamily="34" charset="0"/>
              </a:rPr>
              <a:t>To solve the first problem, we </a:t>
            </a:r>
            <a:r>
              <a:rPr lang="en-US" altLang="zh-CN" sz="1200" b="0" i="0" u="none" strike="noStrike" baseline="0" dirty="0">
                <a:latin typeface="LinLibertineT"/>
              </a:rPr>
              <a:t>propose an application-oriented spectral reconstruction module to restore more distinguishable reconstructed images for the cost-effective multispectral input. </a:t>
            </a:r>
          </a:p>
          <a:p>
            <a:pPr algn="l"/>
            <a:endParaRPr lang="en-US" altLang="zh-CN" sz="1200" b="0" i="0" u="none" strike="noStrike" baseline="0" dirty="0">
              <a:latin typeface="LinLibertineT"/>
            </a:endParaRPr>
          </a:p>
          <a:p>
            <a:pPr algn="l"/>
            <a:r>
              <a:rPr lang="en-US" altLang="zh-CN" sz="1800" b="0" i="0" u="none" strike="noStrike" baseline="0" dirty="0">
                <a:latin typeface="LinLibertineT"/>
              </a:rPr>
              <a:t>Specifically, we involves adulteration related prior information during the SR training phase and incorporates contrastive learning to enlarges the distances among reconstructed samples belonging to various adulteration types.</a:t>
            </a:r>
          </a:p>
          <a:p>
            <a:pPr algn="l"/>
            <a:endParaRPr lang="en-US" sz="1800" b="0" i="0" u="none" strike="noStrike" baseline="0" dirty="0">
              <a:latin typeface="LinLibertineT"/>
            </a:endParaRPr>
          </a:p>
          <a:p>
            <a:pPr algn="l"/>
            <a:r>
              <a:rPr lang="en-US" sz="1800" b="0" i="0" u="none" strike="noStrike" baseline="0" dirty="0">
                <a:latin typeface="LinLibertineT"/>
              </a:rPr>
              <a:t>We can clear see that by utilizing this approach, the </a:t>
            </a:r>
            <a:r>
              <a:rPr lang="en-US" altLang="zh-CN" sz="2800" dirty="0">
                <a:solidFill>
                  <a:srgbClr val="C00000"/>
                </a:solidFill>
                <a:latin typeface="Calibri" panose="020F0502020204030204" pitchFamily="34" charset="0"/>
                <a:ea typeface="Calibri" panose="020F0502020204030204" pitchFamily="34" charset="0"/>
                <a:cs typeface="Calibri" panose="020F0502020204030204" pitchFamily="34" charset="0"/>
              </a:rPr>
              <a:t>cross-type spectral distance increase a lot.</a:t>
            </a:r>
            <a:endParaRPr lang="en-US" sz="1800" b="0" i="0" u="none" strike="noStrike" baseline="0" dirty="0">
              <a:latin typeface="LinLibertineT"/>
            </a:endParaRPr>
          </a:p>
        </p:txBody>
      </p:sp>
      <p:sp>
        <p:nvSpPr>
          <p:cNvPr id="4" name="Slide Number Placeholder 3"/>
          <p:cNvSpPr>
            <a:spLocks noGrp="1"/>
          </p:cNvSpPr>
          <p:nvPr>
            <p:ph type="sldNum" sz="quarter" idx="5"/>
          </p:nvPr>
        </p:nvSpPr>
        <p:spPr/>
        <p:txBody>
          <a:bodyPr/>
          <a:lstStyle/>
          <a:p>
            <a:fld id="{FFD6306F-ABD3-A642-A856-FEB9CB9A1CDA}" type="slidenum">
              <a:rPr kumimoji="1" lang="zh-CN" altLang="en-US" smtClean="0"/>
              <a:t>8</a:t>
            </a:fld>
            <a:endParaRPr kumimoji="1" lang="zh-CN" altLang="en-US"/>
          </a:p>
        </p:txBody>
      </p:sp>
    </p:spTree>
    <p:extLst>
      <p:ext uri="{BB962C8B-B14F-4D97-AF65-F5344CB8AC3E}">
        <p14:creationId xmlns:p14="http://schemas.microsoft.com/office/powerpoint/2010/main" val="3831039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zh-CN" sz="1800" b="0" i="0" u="none" strike="noStrike" baseline="0" dirty="0">
                <a:latin typeface="LinLibertineT"/>
              </a:rPr>
              <a:t>For the second </a:t>
            </a:r>
            <a:r>
              <a:rPr lang="en-US" altLang="zh-CN" sz="1800" b="0" i="0" u="none" strike="noStrike" baseline="0" dirty="0" err="1">
                <a:latin typeface="LinLibertineT"/>
              </a:rPr>
              <a:t>challeng</a:t>
            </a:r>
            <a:r>
              <a:rPr lang="en-US" altLang="zh-CN" sz="1800" b="0" i="0" u="none" strike="noStrike" baseline="0" dirty="0">
                <a:latin typeface="LinLibertineT"/>
              </a:rPr>
              <a:t>, to suppress noise and error in full-band reconstructed spectra and extract adulteration-related features, We designs distinct feature extractors for different bands according to the error distribution characteristics of the reconstructed spectra. </a:t>
            </a:r>
          </a:p>
          <a:p>
            <a:pPr algn="l"/>
            <a:endParaRPr lang="en-US" altLang="zh-CN" sz="1800" b="0" i="0" u="none" strike="noStrike" baseline="0" dirty="0">
              <a:latin typeface="LinLibertineT"/>
            </a:endParaRPr>
          </a:p>
          <a:p>
            <a:pPr algn="l"/>
            <a:r>
              <a:rPr lang="en-US" altLang="zh-CN" sz="1800" b="0" i="0" u="none" strike="noStrike" baseline="0" dirty="0">
                <a:latin typeface="LinLibertineT"/>
              </a:rPr>
              <a:t>In addition,  we employ knowledge distillation to align extracted features with the original HSI’s features in the latent feature space. </a:t>
            </a:r>
          </a:p>
          <a:p>
            <a:pPr algn="l"/>
            <a:r>
              <a:rPr lang="en-US" altLang="zh-CN" sz="1800" b="0" i="0" u="none" strike="noStrike" baseline="0" dirty="0">
                <a:latin typeface="LinLibertineT"/>
              </a:rPr>
              <a:t>The teacher model is trained by original HSI images and achieves great accuracy, thus can guide the base model to extract adulteration-related information from the reconstructed data. </a:t>
            </a:r>
          </a:p>
          <a:p>
            <a:pPr algn="l"/>
            <a:endParaRPr lang="en-US" altLang="zh-CN" sz="1800" b="0" i="0" u="none" strike="noStrike" baseline="0" dirty="0">
              <a:latin typeface="LinLibertineT"/>
            </a:endParaRPr>
          </a:p>
          <a:p>
            <a:pPr algn="l"/>
            <a:r>
              <a:rPr lang="en-US" altLang="zh-CN" sz="1800" b="0" i="0" u="none" strike="noStrike" baseline="0" dirty="0">
                <a:latin typeface="LinLibertineT"/>
              </a:rPr>
              <a:t>Meanwhile, we observe that the reconstructed visible band has more distinguishing information, thus we add an extra extractor for only visible-band to extract contrastive-aided information to further improve the capability of the system. </a:t>
            </a:r>
            <a:endParaRPr lang="en-US" dirty="0"/>
          </a:p>
        </p:txBody>
      </p:sp>
      <p:sp>
        <p:nvSpPr>
          <p:cNvPr id="4" name="Slide Number Placeholder 3"/>
          <p:cNvSpPr>
            <a:spLocks noGrp="1"/>
          </p:cNvSpPr>
          <p:nvPr>
            <p:ph type="sldNum" sz="quarter" idx="5"/>
          </p:nvPr>
        </p:nvSpPr>
        <p:spPr/>
        <p:txBody>
          <a:bodyPr/>
          <a:lstStyle/>
          <a:p>
            <a:fld id="{FFD6306F-ABD3-A642-A856-FEB9CB9A1CDA}" type="slidenum">
              <a:rPr kumimoji="1" lang="zh-CN" altLang="en-US" smtClean="0"/>
              <a:t>9</a:t>
            </a:fld>
            <a:endParaRPr kumimoji="1" lang="zh-CN" altLang="en-US"/>
          </a:p>
        </p:txBody>
      </p:sp>
    </p:spTree>
    <p:extLst>
      <p:ext uri="{BB962C8B-B14F-4D97-AF65-F5344CB8AC3E}">
        <p14:creationId xmlns:p14="http://schemas.microsoft.com/office/powerpoint/2010/main" val="1036969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024B2-D002-C831-386B-7BFEAEC4827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9ADA0EE-92A2-5301-BCD8-038EA1236B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A621C25-8B21-9964-A32E-E2802BAE688F}"/>
              </a:ext>
            </a:extLst>
          </p:cNvPr>
          <p:cNvSpPr>
            <a:spLocks noGrp="1"/>
          </p:cNvSpPr>
          <p:nvPr>
            <p:ph type="dt" sz="half" idx="10"/>
          </p:nvPr>
        </p:nvSpPr>
        <p:spPr/>
        <p:txBody>
          <a:bodyPr/>
          <a:lstStyle/>
          <a:p>
            <a:fld id="{F63A9CD9-B019-B846-A18E-52BA97F9B623}" type="datetime1">
              <a:rPr lang="en-HK" smtClean="0"/>
              <a:t>20/12/2024</a:t>
            </a:fld>
            <a:endParaRPr lang="en-GB"/>
          </a:p>
        </p:txBody>
      </p:sp>
      <p:sp>
        <p:nvSpPr>
          <p:cNvPr id="5" name="Footer Placeholder 4">
            <a:extLst>
              <a:ext uri="{FF2B5EF4-FFF2-40B4-BE49-F238E27FC236}">
                <a16:creationId xmlns:a16="http://schemas.microsoft.com/office/drawing/2014/main" id="{DE728695-2030-7E92-1126-5506DA1145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8C613E-5F6A-3700-E8F8-6D53F4905E64}"/>
              </a:ext>
            </a:extLst>
          </p:cNvPr>
          <p:cNvSpPr>
            <a:spLocks noGrp="1"/>
          </p:cNvSpPr>
          <p:nvPr>
            <p:ph type="sldNum" sz="quarter" idx="12"/>
          </p:nvPr>
        </p:nvSpPr>
        <p:spPr/>
        <p:txBody>
          <a:bodyPr/>
          <a:lstStyle/>
          <a:p>
            <a:fld id="{FF3EE46A-FC5B-014B-B82E-8707EB59F1ED}" type="slidenum">
              <a:rPr lang="en-GB" smtClean="0"/>
              <a:t>‹#›</a:t>
            </a:fld>
            <a:endParaRPr lang="en-GB"/>
          </a:p>
        </p:txBody>
      </p:sp>
    </p:spTree>
    <p:extLst>
      <p:ext uri="{BB962C8B-B14F-4D97-AF65-F5344CB8AC3E}">
        <p14:creationId xmlns:p14="http://schemas.microsoft.com/office/powerpoint/2010/main" val="1681505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BB2BA-CD46-62D3-F577-45083BC7072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B7439C4-FC96-3C87-6A7A-DA8F9E02E12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01180D4-EA7A-4F75-3325-0B97802F85E8}"/>
              </a:ext>
            </a:extLst>
          </p:cNvPr>
          <p:cNvSpPr>
            <a:spLocks noGrp="1"/>
          </p:cNvSpPr>
          <p:nvPr>
            <p:ph type="dt" sz="half" idx="10"/>
          </p:nvPr>
        </p:nvSpPr>
        <p:spPr/>
        <p:txBody>
          <a:bodyPr/>
          <a:lstStyle/>
          <a:p>
            <a:fld id="{A2FCE6B0-6F6A-324E-BAB3-43B9595B45D5}" type="datetime1">
              <a:rPr lang="en-HK" smtClean="0"/>
              <a:t>20/12/2024</a:t>
            </a:fld>
            <a:endParaRPr lang="en-GB"/>
          </a:p>
        </p:txBody>
      </p:sp>
      <p:sp>
        <p:nvSpPr>
          <p:cNvPr id="5" name="Footer Placeholder 4">
            <a:extLst>
              <a:ext uri="{FF2B5EF4-FFF2-40B4-BE49-F238E27FC236}">
                <a16:creationId xmlns:a16="http://schemas.microsoft.com/office/drawing/2014/main" id="{C513D683-75B1-C0EC-5262-1C98AB68D9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F18897-1CF3-B224-8BC2-DFFF08DC4AA7}"/>
              </a:ext>
            </a:extLst>
          </p:cNvPr>
          <p:cNvSpPr>
            <a:spLocks noGrp="1"/>
          </p:cNvSpPr>
          <p:nvPr>
            <p:ph type="sldNum" sz="quarter" idx="12"/>
          </p:nvPr>
        </p:nvSpPr>
        <p:spPr/>
        <p:txBody>
          <a:bodyPr/>
          <a:lstStyle/>
          <a:p>
            <a:fld id="{FF3EE46A-FC5B-014B-B82E-8707EB59F1ED}" type="slidenum">
              <a:rPr lang="en-GB" smtClean="0"/>
              <a:t>‹#›</a:t>
            </a:fld>
            <a:endParaRPr lang="en-GB"/>
          </a:p>
        </p:txBody>
      </p:sp>
    </p:spTree>
    <p:extLst>
      <p:ext uri="{BB962C8B-B14F-4D97-AF65-F5344CB8AC3E}">
        <p14:creationId xmlns:p14="http://schemas.microsoft.com/office/powerpoint/2010/main" val="1834107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11FE-D9E8-0F4A-8B2C-312B8F4F250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A1F77E3A-A569-C2F9-98EC-AE7EA92ABE3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254DEB6-4BCD-72A5-90FB-592CEB4DD2B9}"/>
              </a:ext>
            </a:extLst>
          </p:cNvPr>
          <p:cNvSpPr>
            <a:spLocks noGrp="1"/>
          </p:cNvSpPr>
          <p:nvPr>
            <p:ph type="dt" sz="half" idx="10"/>
          </p:nvPr>
        </p:nvSpPr>
        <p:spPr/>
        <p:txBody>
          <a:bodyPr/>
          <a:lstStyle/>
          <a:p>
            <a:fld id="{FEA923BE-E6F2-2E49-B81E-B47C21A6C6C7}" type="datetime1">
              <a:rPr lang="en-HK" smtClean="0"/>
              <a:t>20/12/2024</a:t>
            </a:fld>
            <a:endParaRPr lang="en-GB"/>
          </a:p>
        </p:txBody>
      </p:sp>
      <p:sp>
        <p:nvSpPr>
          <p:cNvPr id="5" name="Footer Placeholder 4">
            <a:extLst>
              <a:ext uri="{FF2B5EF4-FFF2-40B4-BE49-F238E27FC236}">
                <a16:creationId xmlns:a16="http://schemas.microsoft.com/office/drawing/2014/main" id="{2994D6BF-9DA5-4431-22CA-2C53F8379C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953EBC-6E33-E008-869F-8E0CA0404972}"/>
              </a:ext>
            </a:extLst>
          </p:cNvPr>
          <p:cNvSpPr>
            <a:spLocks noGrp="1"/>
          </p:cNvSpPr>
          <p:nvPr>
            <p:ph type="sldNum" sz="quarter" idx="12"/>
          </p:nvPr>
        </p:nvSpPr>
        <p:spPr/>
        <p:txBody>
          <a:bodyPr/>
          <a:lstStyle/>
          <a:p>
            <a:fld id="{FF3EE46A-FC5B-014B-B82E-8707EB59F1ED}" type="slidenum">
              <a:rPr lang="en-GB" smtClean="0"/>
              <a:t>‹#›</a:t>
            </a:fld>
            <a:endParaRPr lang="en-GB"/>
          </a:p>
        </p:txBody>
      </p:sp>
    </p:spTree>
    <p:extLst>
      <p:ext uri="{BB962C8B-B14F-4D97-AF65-F5344CB8AC3E}">
        <p14:creationId xmlns:p14="http://schemas.microsoft.com/office/powerpoint/2010/main" val="1334267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02C50-4B80-448D-25D7-8492CAD75224}"/>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D392E463-EA1C-DB9B-5CBF-9C9D1519D3C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4CEEFE7-BDEC-F1C1-63DF-B9900A77245E}"/>
              </a:ext>
            </a:extLst>
          </p:cNvPr>
          <p:cNvSpPr>
            <a:spLocks noGrp="1"/>
          </p:cNvSpPr>
          <p:nvPr>
            <p:ph type="dt" sz="half" idx="10"/>
          </p:nvPr>
        </p:nvSpPr>
        <p:spPr/>
        <p:txBody>
          <a:bodyPr/>
          <a:lstStyle/>
          <a:p>
            <a:fld id="{BD1CE48F-4579-6440-8B00-C984C05254D4}" type="datetime1">
              <a:rPr lang="en-HK" smtClean="0"/>
              <a:t>20/12/2024</a:t>
            </a:fld>
            <a:endParaRPr lang="en-GB"/>
          </a:p>
        </p:txBody>
      </p:sp>
      <p:sp>
        <p:nvSpPr>
          <p:cNvPr id="5" name="Footer Placeholder 4">
            <a:extLst>
              <a:ext uri="{FF2B5EF4-FFF2-40B4-BE49-F238E27FC236}">
                <a16:creationId xmlns:a16="http://schemas.microsoft.com/office/drawing/2014/main" id="{E3B3C451-F649-82D5-B7C4-4FD8A229C7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EDCAFE-CDCA-2F5B-46FD-224E0566B6B9}"/>
              </a:ext>
            </a:extLst>
          </p:cNvPr>
          <p:cNvSpPr>
            <a:spLocks noGrp="1"/>
          </p:cNvSpPr>
          <p:nvPr>
            <p:ph type="sldNum" sz="quarter" idx="12"/>
          </p:nvPr>
        </p:nvSpPr>
        <p:spPr/>
        <p:txBody>
          <a:bodyPr/>
          <a:lstStyle/>
          <a:p>
            <a:fld id="{FF3EE46A-FC5B-014B-B82E-8707EB59F1ED}" type="slidenum">
              <a:rPr lang="en-GB" smtClean="0"/>
              <a:t>‹#›</a:t>
            </a:fld>
            <a:endParaRPr lang="en-GB"/>
          </a:p>
        </p:txBody>
      </p:sp>
    </p:spTree>
    <p:extLst>
      <p:ext uri="{BB962C8B-B14F-4D97-AF65-F5344CB8AC3E}">
        <p14:creationId xmlns:p14="http://schemas.microsoft.com/office/powerpoint/2010/main" val="434797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84F14-BB4A-459F-E9A8-037C621A917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51715828-5C8C-5DEA-6977-122B53D4B4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C71AB55-5C45-0BA2-000A-EDF9D87F0D3A}"/>
              </a:ext>
            </a:extLst>
          </p:cNvPr>
          <p:cNvSpPr>
            <a:spLocks noGrp="1"/>
          </p:cNvSpPr>
          <p:nvPr>
            <p:ph type="dt" sz="half" idx="10"/>
          </p:nvPr>
        </p:nvSpPr>
        <p:spPr/>
        <p:txBody>
          <a:bodyPr/>
          <a:lstStyle/>
          <a:p>
            <a:fld id="{5F94EEAE-E704-654E-8D14-4C02E819B066}" type="datetime1">
              <a:rPr lang="en-HK" smtClean="0"/>
              <a:t>20/12/2024</a:t>
            </a:fld>
            <a:endParaRPr lang="en-GB"/>
          </a:p>
        </p:txBody>
      </p:sp>
      <p:sp>
        <p:nvSpPr>
          <p:cNvPr id="5" name="Footer Placeholder 4">
            <a:extLst>
              <a:ext uri="{FF2B5EF4-FFF2-40B4-BE49-F238E27FC236}">
                <a16:creationId xmlns:a16="http://schemas.microsoft.com/office/drawing/2014/main" id="{2CAA079A-9133-DA19-38EF-4A353BB75F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0F0804-13F3-87B0-D9A0-096029E60DC4}"/>
              </a:ext>
            </a:extLst>
          </p:cNvPr>
          <p:cNvSpPr>
            <a:spLocks noGrp="1"/>
          </p:cNvSpPr>
          <p:nvPr>
            <p:ph type="sldNum" sz="quarter" idx="12"/>
          </p:nvPr>
        </p:nvSpPr>
        <p:spPr/>
        <p:txBody>
          <a:bodyPr/>
          <a:lstStyle/>
          <a:p>
            <a:fld id="{FF3EE46A-FC5B-014B-B82E-8707EB59F1ED}" type="slidenum">
              <a:rPr lang="en-GB" smtClean="0"/>
              <a:t>‹#›</a:t>
            </a:fld>
            <a:endParaRPr lang="en-GB"/>
          </a:p>
        </p:txBody>
      </p:sp>
    </p:spTree>
    <p:extLst>
      <p:ext uri="{BB962C8B-B14F-4D97-AF65-F5344CB8AC3E}">
        <p14:creationId xmlns:p14="http://schemas.microsoft.com/office/powerpoint/2010/main" val="701140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DEFCE-0567-DF43-1073-F13C1581369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D800097-3849-8940-9D1F-431E456CE3D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1CBA50F-2CA7-3134-271F-EB121CD29F4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4D03F8A-F8FD-341E-E0F0-54BA0E5B862F}"/>
              </a:ext>
            </a:extLst>
          </p:cNvPr>
          <p:cNvSpPr>
            <a:spLocks noGrp="1"/>
          </p:cNvSpPr>
          <p:nvPr>
            <p:ph type="dt" sz="half" idx="10"/>
          </p:nvPr>
        </p:nvSpPr>
        <p:spPr/>
        <p:txBody>
          <a:bodyPr/>
          <a:lstStyle/>
          <a:p>
            <a:fld id="{1A8B43FD-BC2E-874E-92B2-29A554F637A7}" type="datetime1">
              <a:rPr lang="en-HK" smtClean="0"/>
              <a:t>20/12/2024</a:t>
            </a:fld>
            <a:endParaRPr lang="en-GB"/>
          </a:p>
        </p:txBody>
      </p:sp>
      <p:sp>
        <p:nvSpPr>
          <p:cNvPr id="6" name="Footer Placeholder 5">
            <a:extLst>
              <a:ext uri="{FF2B5EF4-FFF2-40B4-BE49-F238E27FC236}">
                <a16:creationId xmlns:a16="http://schemas.microsoft.com/office/drawing/2014/main" id="{7A4408E3-7506-904F-7FC5-EC191D4468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9CD290-0521-85C6-41A8-6FE24AF109F9}"/>
              </a:ext>
            </a:extLst>
          </p:cNvPr>
          <p:cNvSpPr>
            <a:spLocks noGrp="1"/>
          </p:cNvSpPr>
          <p:nvPr>
            <p:ph type="sldNum" sz="quarter" idx="12"/>
          </p:nvPr>
        </p:nvSpPr>
        <p:spPr/>
        <p:txBody>
          <a:bodyPr/>
          <a:lstStyle/>
          <a:p>
            <a:fld id="{FF3EE46A-FC5B-014B-B82E-8707EB59F1ED}" type="slidenum">
              <a:rPr lang="en-GB" smtClean="0"/>
              <a:t>‹#›</a:t>
            </a:fld>
            <a:endParaRPr lang="en-GB"/>
          </a:p>
        </p:txBody>
      </p:sp>
    </p:spTree>
    <p:extLst>
      <p:ext uri="{BB962C8B-B14F-4D97-AF65-F5344CB8AC3E}">
        <p14:creationId xmlns:p14="http://schemas.microsoft.com/office/powerpoint/2010/main" val="1148694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AF646-2F53-D399-1350-60524616147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4E5F946-369F-18F2-9263-8EC6C7E393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E468CE9-9E56-6AED-6F0C-26AC3817F5B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48D5D56-FA37-4488-0754-D186B6EE92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A716361-C89A-018E-36FB-E6E63D3F3D7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52E9013-64A7-8E6E-D715-33D661BFF6F7}"/>
              </a:ext>
            </a:extLst>
          </p:cNvPr>
          <p:cNvSpPr>
            <a:spLocks noGrp="1"/>
          </p:cNvSpPr>
          <p:nvPr>
            <p:ph type="dt" sz="half" idx="10"/>
          </p:nvPr>
        </p:nvSpPr>
        <p:spPr/>
        <p:txBody>
          <a:bodyPr/>
          <a:lstStyle/>
          <a:p>
            <a:fld id="{6D790B63-D3BD-894C-82EE-B46F774C75D9}" type="datetime1">
              <a:rPr lang="en-HK" smtClean="0"/>
              <a:t>20/12/2024</a:t>
            </a:fld>
            <a:endParaRPr lang="en-GB"/>
          </a:p>
        </p:txBody>
      </p:sp>
      <p:sp>
        <p:nvSpPr>
          <p:cNvPr id="8" name="Footer Placeholder 7">
            <a:extLst>
              <a:ext uri="{FF2B5EF4-FFF2-40B4-BE49-F238E27FC236}">
                <a16:creationId xmlns:a16="http://schemas.microsoft.com/office/drawing/2014/main" id="{D17539B1-AA46-E8BD-4C7C-F2F5EC5BB2E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6E096C8-C7A2-AD04-50DB-6450C5AD8AFD}"/>
              </a:ext>
            </a:extLst>
          </p:cNvPr>
          <p:cNvSpPr>
            <a:spLocks noGrp="1"/>
          </p:cNvSpPr>
          <p:nvPr>
            <p:ph type="sldNum" sz="quarter" idx="12"/>
          </p:nvPr>
        </p:nvSpPr>
        <p:spPr/>
        <p:txBody>
          <a:bodyPr/>
          <a:lstStyle/>
          <a:p>
            <a:fld id="{FF3EE46A-FC5B-014B-B82E-8707EB59F1ED}" type="slidenum">
              <a:rPr lang="en-GB" smtClean="0"/>
              <a:t>‹#›</a:t>
            </a:fld>
            <a:endParaRPr lang="en-GB"/>
          </a:p>
        </p:txBody>
      </p:sp>
    </p:spTree>
    <p:extLst>
      <p:ext uri="{BB962C8B-B14F-4D97-AF65-F5344CB8AC3E}">
        <p14:creationId xmlns:p14="http://schemas.microsoft.com/office/powerpoint/2010/main" val="2539106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D5219-5052-5D51-C24D-07D94314EBF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AFC46AB-E12D-C93C-C57B-B580A9F20925}"/>
              </a:ext>
            </a:extLst>
          </p:cNvPr>
          <p:cNvSpPr>
            <a:spLocks noGrp="1"/>
          </p:cNvSpPr>
          <p:nvPr>
            <p:ph type="dt" sz="half" idx="10"/>
          </p:nvPr>
        </p:nvSpPr>
        <p:spPr/>
        <p:txBody>
          <a:bodyPr/>
          <a:lstStyle/>
          <a:p>
            <a:fld id="{4A99F308-24CE-4749-905E-83696E846550}" type="datetime1">
              <a:rPr lang="en-HK" smtClean="0"/>
              <a:t>20/12/2024</a:t>
            </a:fld>
            <a:endParaRPr lang="en-GB"/>
          </a:p>
        </p:txBody>
      </p:sp>
      <p:sp>
        <p:nvSpPr>
          <p:cNvPr id="4" name="Footer Placeholder 3">
            <a:extLst>
              <a:ext uri="{FF2B5EF4-FFF2-40B4-BE49-F238E27FC236}">
                <a16:creationId xmlns:a16="http://schemas.microsoft.com/office/drawing/2014/main" id="{82180B22-DDB2-9976-103F-45B7AF27A2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3022CCC-0363-422E-B1EB-557EF9FF6623}"/>
              </a:ext>
            </a:extLst>
          </p:cNvPr>
          <p:cNvSpPr>
            <a:spLocks noGrp="1"/>
          </p:cNvSpPr>
          <p:nvPr>
            <p:ph type="sldNum" sz="quarter" idx="12"/>
          </p:nvPr>
        </p:nvSpPr>
        <p:spPr/>
        <p:txBody>
          <a:bodyPr/>
          <a:lstStyle/>
          <a:p>
            <a:fld id="{FF3EE46A-FC5B-014B-B82E-8707EB59F1ED}" type="slidenum">
              <a:rPr lang="en-GB" smtClean="0"/>
              <a:t>‹#›</a:t>
            </a:fld>
            <a:endParaRPr lang="en-GB"/>
          </a:p>
        </p:txBody>
      </p:sp>
    </p:spTree>
    <p:extLst>
      <p:ext uri="{BB962C8B-B14F-4D97-AF65-F5344CB8AC3E}">
        <p14:creationId xmlns:p14="http://schemas.microsoft.com/office/powerpoint/2010/main" val="147249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Google Shape;100;p17">
            <a:extLst>
              <a:ext uri="{FF2B5EF4-FFF2-40B4-BE49-F238E27FC236}">
                <a16:creationId xmlns:a16="http://schemas.microsoft.com/office/drawing/2014/main" id="{D4FEADF9-E571-662C-3885-B0A59BE4A793}"/>
              </a:ext>
            </a:extLst>
          </p:cNvPr>
          <p:cNvSpPr/>
          <p:nvPr userDrawn="1"/>
        </p:nvSpPr>
        <p:spPr>
          <a:xfrm flipH="1">
            <a:off x="6095866" y="6636029"/>
            <a:ext cx="6096000" cy="236251"/>
          </a:xfrm>
          <a:prstGeom prst="rect">
            <a:avLst/>
          </a:prstGeom>
          <a:solidFill>
            <a:srgbClr val="003366"/>
          </a:solidFill>
          <a:ln>
            <a:noFill/>
          </a:ln>
        </p:spPr>
        <p:txBody>
          <a:bodyPr spcFirstLastPara="1" wrap="square" lIns="121900" tIns="121900" rIns="121900" bIns="121900" anchor="ctr" anchorCtr="0">
            <a:noAutofit/>
          </a:bodyPr>
          <a:lstStyle/>
          <a:p>
            <a:endParaRPr sz="2400"/>
          </a:p>
        </p:txBody>
      </p:sp>
      <p:sp>
        <p:nvSpPr>
          <p:cNvPr id="7" name="Google Shape;101;p17">
            <a:extLst>
              <a:ext uri="{FF2B5EF4-FFF2-40B4-BE49-F238E27FC236}">
                <a16:creationId xmlns:a16="http://schemas.microsoft.com/office/drawing/2014/main" id="{01F47815-26AE-204C-57E8-51DD173007F2}"/>
              </a:ext>
            </a:extLst>
          </p:cNvPr>
          <p:cNvSpPr/>
          <p:nvPr userDrawn="1"/>
        </p:nvSpPr>
        <p:spPr>
          <a:xfrm flipH="1">
            <a:off x="-67" y="6636029"/>
            <a:ext cx="6096000" cy="236251"/>
          </a:xfrm>
          <a:prstGeom prst="rect">
            <a:avLst/>
          </a:prstGeom>
          <a:solidFill>
            <a:srgbClr val="996600"/>
          </a:solidFill>
          <a:ln>
            <a:noFill/>
          </a:ln>
        </p:spPr>
        <p:txBody>
          <a:bodyPr spcFirstLastPara="1" wrap="square" lIns="121900" tIns="121900" rIns="121900" bIns="121900" anchor="ctr" anchorCtr="0">
            <a:noAutofit/>
          </a:bodyPr>
          <a:lstStyle/>
          <a:p>
            <a:endParaRPr sz="2400"/>
          </a:p>
        </p:txBody>
      </p:sp>
      <p:sp>
        <p:nvSpPr>
          <p:cNvPr id="8" name="Rectangle 1">
            <a:extLst>
              <a:ext uri="{FF2B5EF4-FFF2-40B4-BE49-F238E27FC236}">
                <a16:creationId xmlns:a16="http://schemas.microsoft.com/office/drawing/2014/main" id="{CDC8DB01-C639-2D61-B06B-3BBC8A519048}"/>
              </a:ext>
            </a:extLst>
          </p:cNvPr>
          <p:cNvSpPr/>
          <p:nvPr userDrawn="1"/>
        </p:nvSpPr>
        <p:spPr>
          <a:xfrm>
            <a:off x="-134" y="9894"/>
            <a:ext cx="12192000" cy="704005"/>
          </a:xfrm>
          <a:prstGeom prst="rect">
            <a:avLst/>
          </a:prstGeom>
          <a:gradFill flip="none" rotWithShape="1">
            <a:gsLst>
              <a:gs pos="0">
                <a:srgbClr val="14233D"/>
              </a:gs>
              <a:gs pos="50000">
                <a:srgbClr val="25447A"/>
              </a:gs>
              <a:gs pos="100000">
                <a:srgbClr val="3861A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200" dirty="0">
              <a:latin typeface="Calibri" panose="020F0502020204030204" pitchFamily="34" charset="0"/>
              <a:cs typeface="Calibri" panose="020F0502020204030204" pitchFamily="34" charset="0"/>
            </a:endParaRPr>
          </a:p>
        </p:txBody>
      </p:sp>
      <p:sp>
        <p:nvSpPr>
          <p:cNvPr id="9" name="文本占位符 7">
            <a:extLst>
              <a:ext uri="{FF2B5EF4-FFF2-40B4-BE49-F238E27FC236}">
                <a16:creationId xmlns:a16="http://schemas.microsoft.com/office/drawing/2014/main" id="{EC177B3E-BFE4-DDE2-08CB-AA3285296779}"/>
              </a:ext>
            </a:extLst>
          </p:cNvPr>
          <p:cNvSpPr>
            <a:spLocks noGrp="1"/>
          </p:cNvSpPr>
          <p:nvPr>
            <p:ph type="body" sz="quarter" idx="10" hasCustomPrompt="1"/>
          </p:nvPr>
        </p:nvSpPr>
        <p:spPr>
          <a:xfrm>
            <a:off x="61937" y="97111"/>
            <a:ext cx="9579753" cy="529569"/>
          </a:xfrm>
          <a:prstGeom prst="rect">
            <a:avLst/>
          </a:prstGeom>
          <a:ln w="12700" cmpd="sng">
            <a:noFill/>
          </a:ln>
        </p:spPr>
        <p:txBody>
          <a:bodyPr vert="horz" anchor="ctr">
            <a:noAutofit/>
          </a:bodyPr>
          <a:lstStyle>
            <a:lvl1pPr marL="0" indent="0" algn="l">
              <a:buNone/>
              <a:defRPr sz="2800" b="1">
                <a:solidFill>
                  <a:schemeClr val="bg1"/>
                </a:solidFill>
                <a:latin typeface="Calibri" panose="020F0502020204030204" pitchFamily="34" charset="0"/>
                <a:ea typeface="Microsoft YaHei" charset="0"/>
                <a:cs typeface="Calibri" panose="020F0502020204030204" pitchFamily="34"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val="1456592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B1C73-19A6-B597-6DDD-F97B13A0C89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592BBE59-027F-B3D7-BCA5-80D2015113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868E3F5-A521-134B-07E0-76FEBCC68C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545A690-B1C5-3E0A-B9F2-9046C6E7377D}"/>
              </a:ext>
            </a:extLst>
          </p:cNvPr>
          <p:cNvSpPr>
            <a:spLocks noGrp="1"/>
          </p:cNvSpPr>
          <p:nvPr>
            <p:ph type="dt" sz="half" idx="10"/>
          </p:nvPr>
        </p:nvSpPr>
        <p:spPr/>
        <p:txBody>
          <a:bodyPr/>
          <a:lstStyle/>
          <a:p>
            <a:fld id="{468C970E-C7E4-5541-9608-D9D9B64C837F}" type="datetime1">
              <a:rPr lang="en-HK" smtClean="0"/>
              <a:t>20/12/2024</a:t>
            </a:fld>
            <a:endParaRPr lang="en-GB"/>
          </a:p>
        </p:txBody>
      </p:sp>
      <p:sp>
        <p:nvSpPr>
          <p:cNvPr id="6" name="Footer Placeholder 5">
            <a:extLst>
              <a:ext uri="{FF2B5EF4-FFF2-40B4-BE49-F238E27FC236}">
                <a16:creationId xmlns:a16="http://schemas.microsoft.com/office/drawing/2014/main" id="{A204946A-5967-F754-EF8B-DEAF1A03AA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126DB91-3EDC-E381-F662-2686451FA4C0}"/>
              </a:ext>
            </a:extLst>
          </p:cNvPr>
          <p:cNvSpPr>
            <a:spLocks noGrp="1"/>
          </p:cNvSpPr>
          <p:nvPr>
            <p:ph type="sldNum" sz="quarter" idx="12"/>
          </p:nvPr>
        </p:nvSpPr>
        <p:spPr/>
        <p:txBody>
          <a:bodyPr/>
          <a:lstStyle/>
          <a:p>
            <a:fld id="{FF3EE46A-FC5B-014B-B82E-8707EB59F1ED}" type="slidenum">
              <a:rPr lang="en-GB" smtClean="0"/>
              <a:t>‹#›</a:t>
            </a:fld>
            <a:endParaRPr lang="en-GB"/>
          </a:p>
        </p:txBody>
      </p:sp>
    </p:spTree>
    <p:extLst>
      <p:ext uri="{BB962C8B-B14F-4D97-AF65-F5344CB8AC3E}">
        <p14:creationId xmlns:p14="http://schemas.microsoft.com/office/powerpoint/2010/main" val="110885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D491A-0981-FA5D-3549-BA172DC7EB4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8BF05FD-8954-30B0-1C33-920157BA7A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F7BAD5-A310-098F-4DF6-4CD78A3743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9CBADCB-7EC8-AD8B-861F-797B29AC45E6}"/>
              </a:ext>
            </a:extLst>
          </p:cNvPr>
          <p:cNvSpPr>
            <a:spLocks noGrp="1"/>
          </p:cNvSpPr>
          <p:nvPr>
            <p:ph type="dt" sz="half" idx="10"/>
          </p:nvPr>
        </p:nvSpPr>
        <p:spPr/>
        <p:txBody>
          <a:bodyPr/>
          <a:lstStyle/>
          <a:p>
            <a:fld id="{0D105A59-9CF1-194A-A31F-7A5BD8A3D456}" type="datetime1">
              <a:rPr lang="en-HK" smtClean="0"/>
              <a:t>20/12/2024</a:t>
            </a:fld>
            <a:endParaRPr lang="en-GB"/>
          </a:p>
        </p:txBody>
      </p:sp>
      <p:sp>
        <p:nvSpPr>
          <p:cNvPr id="6" name="Footer Placeholder 5">
            <a:extLst>
              <a:ext uri="{FF2B5EF4-FFF2-40B4-BE49-F238E27FC236}">
                <a16:creationId xmlns:a16="http://schemas.microsoft.com/office/drawing/2014/main" id="{43240BC8-9166-4133-B32E-D2AB4C75D7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00A8F8-DA5F-176D-AD9D-184B560D5EA5}"/>
              </a:ext>
            </a:extLst>
          </p:cNvPr>
          <p:cNvSpPr>
            <a:spLocks noGrp="1"/>
          </p:cNvSpPr>
          <p:nvPr>
            <p:ph type="sldNum" sz="quarter" idx="12"/>
          </p:nvPr>
        </p:nvSpPr>
        <p:spPr/>
        <p:txBody>
          <a:bodyPr/>
          <a:lstStyle/>
          <a:p>
            <a:fld id="{FF3EE46A-FC5B-014B-B82E-8707EB59F1ED}" type="slidenum">
              <a:rPr lang="en-GB" smtClean="0"/>
              <a:t>‹#›</a:t>
            </a:fld>
            <a:endParaRPr lang="en-GB"/>
          </a:p>
        </p:txBody>
      </p:sp>
    </p:spTree>
    <p:extLst>
      <p:ext uri="{BB962C8B-B14F-4D97-AF65-F5344CB8AC3E}">
        <p14:creationId xmlns:p14="http://schemas.microsoft.com/office/powerpoint/2010/main" val="1879137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C2B925-2D32-7690-11A5-12BBEDF308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6B2D7847-F1FA-321E-B26B-97A9D5393F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E656DA7-116C-4147-B955-4506382CB4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cs typeface="Calibri" panose="020F0502020204030204" pitchFamily="34" charset="0"/>
              </a:defRPr>
            </a:lvl1pPr>
          </a:lstStyle>
          <a:p>
            <a:fld id="{D1850333-F047-FE4F-B092-3AF83D896239}" type="datetime1">
              <a:rPr lang="en-HK" smtClean="0">
                <a:ea typeface="Calibri" panose="020F0502020204030204" pitchFamily="34" charset="0"/>
              </a:rPr>
              <a:pPr/>
              <a:t>20/12/2024</a:t>
            </a:fld>
            <a:endParaRPr lang="en-GB" dirty="0">
              <a:ea typeface="Calibri" panose="020F0502020204030204" pitchFamily="34" charset="0"/>
            </a:endParaRPr>
          </a:p>
        </p:txBody>
      </p:sp>
      <p:sp>
        <p:nvSpPr>
          <p:cNvPr id="5" name="Footer Placeholder 4">
            <a:extLst>
              <a:ext uri="{FF2B5EF4-FFF2-40B4-BE49-F238E27FC236}">
                <a16:creationId xmlns:a16="http://schemas.microsoft.com/office/drawing/2014/main" id="{613EE0FD-1895-A949-90C6-9AB62AC69B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cs typeface="Calibri" panose="020F0502020204030204" pitchFamily="34" charset="0"/>
              </a:defRPr>
            </a:lvl1pPr>
          </a:lstStyle>
          <a:p>
            <a:endParaRPr lang="en-GB">
              <a:ea typeface="Calibri" panose="020F0502020204030204" pitchFamily="34" charset="0"/>
            </a:endParaRPr>
          </a:p>
        </p:txBody>
      </p:sp>
      <p:sp>
        <p:nvSpPr>
          <p:cNvPr id="6" name="Slide Number Placeholder 5">
            <a:extLst>
              <a:ext uri="{FF2B5EF4-FFF2-40B4-BE49-F238E27FC236}">
                <a16:creationId xmlns:a16="http://schemas.microsoft.com/office/drawing/2014/main" id="{7577C293-22B5-6D8F-A1F1-3887E9CD27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cs typeface="Calibri" panose="020F0502020204030204" pitchFamily="34" charset="0"/>
              </a:defRPr>
            </a:lvl1pPr>
          </a:lstStyle>
          <a:p>
            <a:fld id="{FF3EE46A-FC5B-014B-B82E-8707EB59F1ED}" type="slidenum">
              <a:rPr lang="en-GB" smtClean="0">
                <a:ea typeface="Calibri" panose="020F0502020204030204" pitchFamily="34" charset="0"/>
              </a:rPr>
              <a:pPr/>
              <a:t>‹#›</a:t>
            </a:fld>
            <a:endParaRPr lang="en-GB">
              <a:ea typeface="Calibri" panose="020F0502020204030204" pitchFamily="34" charset="0"/>
            </a:endParaRPr>
          </a:p>
        </p:txBody>
      </p:sp>
    </p:spTree>
    <p:extLst>
      <p:ext uri="{BB962C8B-B14F-4D97-AF65-F5344CB8AC3E}">
        <p14:creationId xmlns:p14="http://schemas.microsoft.com/office/powerpoint/2010/main" val="1269069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3.png"/><Relationship Id="rId5" Type="http://schemas.openxmlformats.org/officeDocument/2006/relationships/image" Target="../media/image24.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0;p17">
            <a:extLst>
              <a:ext uri="{FF2B5EF4-FFF2-40B4-BE49-F238E27FC236}">
                <a16:creationId xmlns:a16="http://schemas.microsoft.com/office/drawing/2014/main" id="{ABC485AD-31AD-ACD5-089D-2E1F2D92CA9F}"/>
              </a:ext>
            </a:extLst>
          </p:cNvPr>
          <p:cNvSpPr/>
          <p:nvPr/>
        </p:nvSpPr>
        <p:spPr>
          <a:xfrm flipH="1">
            <a:off x="6096000" y="1"/>
            <a:ext cx="6096000" cy="246325"/>
          </a:xfrm>
          <a:prstGeom prst="rect">
            <a:avLst/>
          </a:prstGeom>
          <a:solidFill>
            <a:srgbClr val="003366"/>
          </a:solidFill>
          <a:ln>
            <a:noFill/>
          </a:ln>
        </p:spPr>
        <p:txBody>
          <a:bodyPr spcFirstLastPara="1" wrap="square" lIns="121900" tIns="121900" rIns="121900" bIns="121900" anchor="ctr" anchorCtr="0">
            <a:noAutofit/>
          </a:bodyPr>
          <a:lstStyle/>
          <a:p>
            <a:endParaRPr sz="2400" dirty="0"/>
          </a:p>
        </p:txBody>
      </p:sp>
      <p:sp>
        <p:nvSpPr>
          <p:cNvPr id="6" name="Google Shape;101;p17">
            <a:extLst>
              <a:ext uri="{FF2B5EF4-FFF2-40B4-BE49-F238E27FC236}">
                <a16:creationId xmlns:a16="http://schemas.microsoft.com/office/drawing/2014/main" id="{CE414009-9968-DAC7-5796-A03CDF868173}"/>
              </a:ext>
            </a:extLst>
          </p:cNvPr>
          <p:cNvSpPr/>
          <p:nvPr/>
        </p:nvSpPr>
        <p:spPr>
          <a:xfrm flipH="1">
            <a:off x="67" y="1"/>
            <a:ext cx="6096000" cy="246325"/>
          </a:xfrm>
          <a:prstGeom prst="rect">
            <a:avLst/>
          </a:prstGeom>
          <a:solidFill>
            <a:srgbClr val="996600"/>
          </a:solidFill>
          <a:ln>
            <a:noFill/>
          </a:ln>
        </p:spPr>
        <p:txBody>
          <a:bodyPr spcFirstLastPara="1" wrap="square" lIns="121900" tIns="121900" rIns="121900" bIns="121900" anchor="ctr" anchorCtr="0">
            <a:noAutofit/>
          </a:bodyPr>
          <a:lstStyle/>
          <a:p>
            <a:endParaRPr sz="2400" dirty="0"/>
          </a:p>
        </p:txBody>
      </p:sp>
      <p:sp>
        <p:nvSpPr>
          <p:cNvPr id="7" name="Title 6">
            <a:extLst>
              <a:ext uri="{FF2B5EF4-FFF2-40B4-BE49-F238E27FC236}">
                <a16:creationId xmlns:a16="http://schemas.microsoft.com/office/drawing/2014/main" id="{4F68FA29-7415-E9C4-83C3-31BDE5DA496A}"/>
              </a:ext>
            </a:extLst>
          </p:cNvPr>
          <p:cNvSpPr>
            <a:spLocks noGrp="1"/>
          </p:cNvSpPr>
          <p:nvPr>
            <p:ph type="ctrTitle"/>
          </p:nvPr>
        </p:nvSpPr>
        <p:spPr>
          <a:xfrm>
            <a:off x="469069" y="1601236"/>
            <a:ext cx="11251968" cy="1254681"/>
          </a:xfrm>
        </p:spPr>
        <p:txBody>
          <a:bodyPr anchor="ctr">
            <a:noAutofit/>
          </a:bodyPr>
          <a:lstStyle/>
          <a:p>
            <a:r>
              <a:rPr lang="en-US" altLang="zh-CN" sz="3200" b="1" dirty="0" err="1">
                <a:latin typeface="Microsoft YaHei" panose="020B0503020204020204" pitchFamily="34" charset="-122"/>
                <a:ea typeface="Microsoft YaHei" panose="020B0503020204020204" pitchFamily="34" charset="-122"/>
              </a:rPr>
              <a:t>MeatSpec</a:t>
            </a:r>
            <a:r>
              <a:rPr lang="en-US" altLang="zh-CN" sz="3200" b="1" dirty="0">
                <a:latin typeface="Microsoft YaHei" panose="020B0503020204020204" pitchFamily="34" charset="-122"/>
                <a:ea typeface="Microsoft YaHei" panose="020B0503020204020204" pitchFamily="34" charset="-122"/>
              </a:rPr>
              <a:t>: Enabling Ubiquitous Meat Fraud Inspection through Consumer-Level Spectral Imaging</a:t>
            </a:r>
            <a:endParaRPr lang="en-GB" sz="3200" b="1" dirty="0">
              <a:solidFill>
                <a:srgbClr val="003366"/>
              </a:solidFill>
              <a:latin typeface="Calibri" panose="020F0502020204030204" pitchFamily="34" charset="0"/>
              <a:cs typeface="Calibri" panose="020F0502020204030204" pitchFamily="34" charset="0"/>
            </a:endParaRPr>
          </a:p>
        </p:txBody>
      </p:sp>
      <p:sp>
        <p:nvSpPr>
          <p:cNvPr id="10" name="Subtitle 9">
            <a:extLst>
              <a:ext uri="{FF2B5EF4-FFF2-40B4-BE49-F238E27FC236}">
                <a16:creationId xmlns:a16="http://schemas.microsoft.com/office/drawing/2014/main" id="{3E257826-9229-8D9D-C9DA-CA9E8578B7A1}"/>
              </a:ext>
            </a:extLst>
          </p:cNvPr>
          <p:cNvSpPr>
            <a:spLocks noGrp="1"/>
          </p:cNvSpPr>
          <p:nvPr>
            <p:ph type="subTitle" idx="1"/>
          </p:nvPr>
        </p:nvSpPr>
        <p:spPr>
          <a:xfrm>
            <a:off x="851053" y="3197306"/>
            <a:ext cx="10489893" cy="1149485"/>
          </a:xfrm>
        </p:spPr>
        <p:txBody>
          <a:bodyPr>
            <a:noAutofit/>
          </a:bodyPr>
          <a:lstStyle/>
          <a:p>
            <a:r>
              <a:rPr lang="en-US" altLang="zh-CN" sz="2000" b="1" u="sng" dirty="0">
                <a:latin typeface="Calibri" panose="020F0502020204030204" pitchFamily="34" charset="0"/>
                <a:ea typeface="Calibri" panose="020F0502020204030204" pitchFamily="34" charset="0"/>
                <a:cs typeface="Calibri" panose="020F0502020204030204" pitchFamily="34" charset="0"/>
              </a:rPr>
              <a:t>Haiyan Hu</a:t>
            </a:r>
            <a:r>
              <a:rPr lang="en-US" altLang="zh-CN" sz="2000" dirty="0">
                <a:solidFill>
                  <a:srgbClr val="003366"/>
                </a:solidFill>
                <a:latin typeface="Calibri" panose="020F0502020204030204" pitchFamily="34" charset="0"/>
                <a:ea typeface="Calibri" panose="020F0502020204030204" pitchFamily="34" charset="0"/>
                <a:cs typeface="Calibri" panose="020F0502020204030204" pitchFamily="34" charset="0"/>
              </a:rPr>
              <a:t>*</a:t>
            </a:r>
            <a:r>
              <a:rPr lang="en-US" altLang="zh-CN" sz="2000" dirty="0">
                <a:latin typeface="Calibri" panose="020F0502020204030204" pitchFamily="34" charset="0"/>
                <a:ea typeface="Calibri" panose="020F0502020204030204" pitchFamily="34" charset="0"/>
                <a:cs typeface="Calibri" panose="020F0502020204030204" pitchFamily="34" charset="0"/>
              </a:rPr>
              <a:t>,</a:t>
            </a:r>
            <a:r>
              <a:rPr lang="zh-CN" altLang="en-US" sz="2000" dirty="0">
                <a:latin typeface="Calibri" panose="020F0502020204030204" pitchFamily="34" charset="0"/>
                <a:ea typeface="Microsoft YaHei" panose="020B0503020204020204" pitchFamily="34" charset="-122"/>
                <a:cs typeface="Calibri" panose="020F0502020204030204" pitchFamily="34" charset="0"/>
              </a:rPr>
              <a:t> </a:t>
            </a:r>
            <a:r>
              <a:rPr lang="en-US" altLang="zh-CN" sz="2000" dirty="0">
                <a:latin typeface="Calibri" panose="020F0502020204030204" pitchFamily="34" charset="0"/>
                <a:ea typeface="Calibri" panose="020F0502020204030204" pitchFamily="34" charset="0"/>
                <a:cs typeface="Calibri" panose="020F0502020204030204" pitchFamily="34" charset="0"/>
              </a:rPr>
              <a:t>Yinan Zhu</a:t>
            </a:r>
            <a:r>
              <a:rPr lang="en-US" altLang="zh-CN" sz="2000" dirty="0">
                <a:solidFill>
                  <a:srgbClr val="003366"/>
                </a:solidFill>
                <a:latin typeface="Calibri" panose="020F0502020204030204" pitchFamily="34" charset="0"/>
                <a:ea typeface="Calibri" panose="020F0502020204030204" pitchFamily="34" charset="0"/>
                <a:cs typeface="Calibri" panose="020F0502020204030204" pitchFamily="34" charset="0"/>
              </a:rPr>
              <a:t>*</a:t>
            </a:r>
            <a:r>
              <a:rPr lang="en-US" altLang="zh-CN" sz="2000" dirty="0">
                <a:latin typeface="Calibri" panose="020F0502020204030204" pitchFamily="34" charset="0"/>
                <a:ea typeface="Calibri" panose="020F0502020204030204" pitchFamily="34" charset="0"/>
                <a:cs typeface="Calibri" panose="020F0502020204030204" pitchFamily="34" charset="0"/>
              </a:rPr>
              <a:t>, </a:t>
            </a:r>
            <a:r>
              <a:rPr lang="en-US" altLang="zh-CN" sz="2000" dirty="0" err="1">
                <a:latin typeface="Calibri" panose="020F0502020204030204" pitchFamily="34" charset="0"/>
                <a:ea typeface="Calibri" panose="020F0502020204030204" pitchFamily="34" charset="0"/>
                <a:cs typeface="Calibri" panose="020F0502020204030204" pitchFamily="34" charset="0"/>
              </a:rPr>
              <a:t>Baichen</a:t>
            </a:r>
            <a:r>
              <a:rPr lang="en-US" altLang="zh-CN" sz="2000" dirty="0">
                <a:latin typeface="Calibri" panose="020F0502020204030204" pitchFamily="34" charset="0"/>
                <a:ea typeface="Calibri" panose="020F0502020204030204" pitchFamily="34" charset="0"/>
                <a:cs typeface="Calibri" panose="020F0502020204030204" pitchFamily="34" charset="0"/>
              </a:rPr>
              <a:t> Yang</a:t>
            </a:r>
            <a:r>
              <a:rPr lang="en-US" altLang="zh-CN" sz="2000" dirty="0">
                <a:solidFill>
                  <a:srgbClr val="003366"/>
                </a:solidFill>
                <a:latin typeface="Calibri" panose="020F0502020204030204" pitchFamily="34" charset="0"/>
                <a:ea typeface="Calibri" panose="020F0502020204030204" pitchFamily="34" charset="0"/>
                <a:cs typeface="Calibri" panose="020F0502020204030204" pitchFamily="34" charset="0"/>
              </a:rPr>
              <a:t>*</a:t>
            </a:r>
            <a:r>
              <a:rPr lang="en-US" altLang="zh-CN" sz="2000" dirty="0">
                <a:latin typeface="Calibri" panose="020F0502020204030204" pitchFamily="34" charset="0"/>
                <a:ea typeface="Calibri" panose="020F0502020204030204" pitchFamily="34" charset="0"/>
                <a:cs typeface="Calibri" panose="020F0502020204030204" pitchFamily="34" charset="0"/>
              </a:rPr>
              <a:t>, Hua Kang†,</a:t>
            </a:r>
            <a:r>
              <a:rPr lang="en-US" altLang="zh-CN" sz="2000" b="1" baseline="50000" dirty="0">
                <a:latin typeface="Calibri" panose="020F0502020204030204" pitchFamily="34" charset="0"/>
                <a:ea typeface="Calibri" panose="020F0502020204030204" pitchFamily="34" charset="0"/>
                <a:cs typeface="Calibri" panose="020F0502020204030204" pitchFamily="34" charset="0"/>
              </a:rPr>
              <a:t> </a:t>
            </a:r>
            <a:r>
              <a:rPr lang="en-US" altLang="zh-CN" sz="2000" dirty="0" err="1">
                <a:latin typeface="Calibri" panose="020F0502020204030204" pitchFamily="34" charset="0"/>
                <a:ea typeface="Calibri" panose="020F0502020204030204" pitchFamily="34" charset="0"/>
                <a:cs typeface="Calibri" panose="020F0502020204030204" pitchFamily="34" charset="0"/>
              </a:rPr>
              <a:t>Shanwen</a:t>
            </a:r>
            <a:r>
              <a:rPr lang="en-US" altLang="zh-CN" sz="2000" dirty="0">
                <a:latin typeface="Calibri" panose="020F0502020204030204" pitchFamily="34" charset="0"/>
                <a:ea typeface="Calibri" panose="020F0502020204030204" pitchFamily="34" charset="0"/>
                <a:cs typeface="Calibri" panose="020F0502020204030204" pitchFamily="34" charset="0"/>
              </a:rPr>
              <a:t> Chen</a:t>
            </a:r>
            <a:r>
              <a:rPr lang="en-US" altLang="zh-CN" sz="2000" dirty="0">
                <a:solidFill>
                  <a:srgbClr val="003366"/>
                </a:solidFill>
                <a:latin typeface="Calibri" panose="020F0502020204030204" pitchFamily="34" charset="0"/>
                <a:ea typeface="Calibri" panose="020F0502020204030204" pitchFamily="34" charset="0"/>
                <a:cs typeface="Calibri" panose="020F0502020204030204" pitchFamily="34" charset="0"/>
              </a:rPr>
              <a:t>*</a:t>
            </a:r>
            <a:r>
              <a:rPr lang="en-US" altLang="zh-CN" sz="2000" dirty="0">
                <a:latin typeface="Calibri" panose="020F0502020204030204" pitchFamily="34" charset="0"/>
                <a:ea typeface="Calibri" panose="020F0502020204030204" pitchFamily="34" charset="0"/>
                <a:cs typeface="Calibri" panose="020F0502020204030204" pitchFamily="34" charset="0"/>
              </a:rPr>
              <a:t>, Qian Zhang</a:t>
            </a:r>
            <a:r>
              <a:rPr lang="en-US" altLang="zh-CN" sz="2000" dirty="0">
                <a:solidFill>
                  <a:srgbClr val="003366"/>
                </a:solidFill>
                <a:latin typeface="Calibri" panose="020F0502020204030204" pitchFamily="34" charset="0"/>
                <a:ea typeface="Calibri" panose="020F0502020204030204" pitchFamily="34" charset="0"/>
                <a:cs typeface="Calibri" panose="020F0502020204030204" pitchFamily="34" charset="0"/>
              </a:rPr>
              <a:t>*</a:t>
            </a:r>
            <a:endParaRPr lang="en-US" altLang="zh-CN"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*The Hong Kong University of Science and Technology,</a:t>
            </a:r>
            <a:br>
              <a:rPr lang="en-US" sz="2000" dirty="0">
                <a:latin typeface="Calibri" panose="020F0502020204030204" pitchFamily="34" charset="0"/>
                <a:ea typeface="Calibri" panose="020F0502020204030204" pitchFamily="34" charset="0"/>
                <a:cs typeface="Calibri" panose="020F0502020204030204" pitchFamily="34" charset="0"/>
              </a:rPr>
            </a:br>
            <a:r>
              <a:rPr lang="en-US" sz="2000" dirty="0">
                <a:latin typeface="Calibri" panose="020F0502020204030204" pitchFamily="34" charset="0"/>
                <a:ea typeface="Calibri" panose="020F0502020204030204" pitchFamily="34" charset="0"/>
                <a:cs typeface="Calibri" panose="020F0502020204030204" pitchFamily="34" charset="0"/>
              </a:rPr>
              <a:t>†</a:t>
            </a:r>
            <a:r>
              <a:rPr lang="en-US" altLang="zh-CN" sz="1800" b="0" i="0" u="none" strike="noStrike" baseline="0" dirty="0">
                <a:latin typeface="LinLibertineT"/>
              </a:rPr>
              <a:t> Noah’s Ark Lab, HUAWEI</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pic>
        <p:nvPicPr>
          <p:cNvPr id="18" name="Graphic 17">
            <a:extLst>
              <a:ext uri="{FF2B5EF4-FFF2-40B4-BE49-F238E27FC236}">
                <a16:creationId xmlns:a16="http://schemas.microsoft.com/office/drawing/2014/main" id="{E5326486-9118-B2EA-64E5-83F30C3057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583" y="443355"/>
            <a:ext cx="536470" cy="825769"/>
          </a:xfrm>
          <a:prstGeom prst="rect">
            <a:avLst/>
          </a:prstGeom>
        </p:spPr>
      </p:pic>
      <p:pic>
        <p:nvPicPr>
          <p:cNvPr id="1064" name="Picture 40" descr="Hong Kong Skyline Panorama at Dawn - William Furniss Photography">
            <a:extLst>
              <a:ext uri="{FF2B5EF4-FFF2-40B4-BE49-F238E27FC236}">
                <a16:creationId xmlns:a16="http://schemas.microsoft.com/office/drawing/2014/main" id="{B08EDC31-E4A1-5A4E-C655-7DA41B70DC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49" t="9701" r="1112" b="14949"/>
          <a:stretch/>
        </p:blipFill>
        <p:spPr bwMode="auto">
          <a:xfrm>
            <a:off x="1" y="5007867"/>
            <a:ext cx="12190105" cy="185013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484CD95-366C-1AAF-32AB-D137D961F836}"/>
              </a:ext>
            </a:extLst>
          </p:cNvPr>
          <p:cNvSpPr>
            <a:spLocks noGrp="1"/>
          </p:cNvSpPr>
          <p:nvPr>
            <p:ph type="sldNum" sz="quarter" idx="12"/>
          </p:nvPr>
        </p:nvSpPr>
        <p:spPr/>
        <p:txBody>
          <a:bodyPr/>
          <a:lstStyle/>
          <a:p>
            <a:fld id="{FF3EE46A-FC5B-014B-B82E-8707EB59F1ED}" type="slidenum">
              <a:rPr lang="en-GB" smtClean="0"/>
              <a:t>1</a:t>
            </a:fld>
            <a:endParaRPr lang="en-GB"/>
          </a:p>
        </p:txBody>
      </p:sp>
      <p:pic>
        <p:nvPicPr>
          <p:cNvPr id="4" name="Picture 26">
            <a:extLst>
              <a:ext uri="{FF2B5EF4-FFF2-40B4-BE49-F238E27FC236}">
                <a16:creationId xmlns:a16="http://schemas.microsoft.com/office/drawing/2014/main" id="{00FACDB6-B08E-5293-9913-63E1C54795A4}"/>
              </a:ext>
            </a:extLst>
          </p:cNvPr>
          <p:cNvPicPr>
            <a:picLocks noChangeAspect="1"/>
          </p:cNvPicPr>
          <p:nvPr/>
        </p:nvPicPr>
        <p:blipFill>
          <a:blip r:embed="rId6" cstate="print"/>
          <a:stretch>
            <a:fillRect/>
          </a:stretch>
        </p:blipFill>
        <p:spPr>
          <a:xfrm>
            <a:off x="1102706" y="382605"/>
            <a:ext cx="3617400" cy="871793"/>
          </a:xfrm>
          <a:prstGeom prst="rect">
            <a:avLst/>
          </a:prstGeom>
        </p:spPr>
      </p:pic>
      <p:sp>
        <p:nvSpPr>
          <p:cNvPr id="11" name="文本框 10">
            <a:extLst>
              <a:ext uri="{FF2B5EF4-FFF2-40B4-BE49-F238E27FC236}">
                <a16:creationId xmlns:a16="http://schemas.microsoft.com/office/drawing/2014/main" id="{9D96C6F1-0468-E088-A4E9-C08935DEB8A4}"/>
              </a:ext>
            </a:extLst>
          </p:cNvPr>
          <p:cNvSpPr txBox="1"/>
          <p:nvPr/>
        </p:nvSpPr>
        <p:spPr>
          <a:xfrm>
            <a:off x="3047053" y="4333735"/>
            <a:ext cx="6096000" cy="400110"/>
          </a:xfrm>
          <a:prstGeom prst="rect">
            <a:avLst/>
          </a:prstGeom>
          <a:noFill/>
        </p:spPr>
        <p:txBody>
          <a:bodyPr wrap="square">
            <a:spAutoFit/>
          </a:bodyPr>
          <a:lstStyle/>
          <a:p>
            <a:pPr marL="0" indent="0" algn="ctr">
              <a:buNone/>
            </a:pPr>
            <a:r>
              <a:rPr lang="en-US" altLang="zh-CN" sz="2000" b="1" dirty="0">
                <a:latin typeface="Calibri" panose="020F0502020204030204" pitchFamily="34" charset="0"/>
                <a:ea typeface="Calibri" panose="020F0502020204030204" pitchFamily="34" charset="0"/>
                <a:cs typeface="Calibri" panose="020F0502020204030204" pitchFamily="34" charset="0"/>
              </a:rPr>
              <a:t>ACM </a:t>
            </a:r>
            <a:r>
              <a:rPr lang="en-US" altLang="zh-CN" sz="2000" b="1" dirty="0" err="1">
                <a:latin typeface="Calibri" panose="020F0502020204030204" pitchFamily="34" charset="0"/>
                <a:ea typeface="Calibri" panose="020F0502020204030204" pitchFamily="34" charset="0"/>
                <a:cs typeface="Calibri" panose="020F0502020204030204" pitchFamily="34" charset="0"/>
              </a:rPr>
              <a:t>MobiCom</a:t>
            </a:r>
            <a:r>
              <a:rPr lang="en-US" altLang="zh-CN" sz="2000" b="1" dirty="0">
                <a:latin typeface="Calibri" panose="020F0502020204030204" pitchFamily="34" charset="0"/>
                <a:ea typeface="Calibri" panose="020F0502020204030204" pitchFamily="34" charset="0"/>
                <a:cs typeface="Calibri" panose="020F0502020204030204" pitchFamily="34" charset="0"/>
              </a:rPr>
              <a:t> 2024</a:t>
            </a:r>
          </a:p>
        </p:txBody>
      </p:sp>
      <p:grpSp>
        <p:nvGrpSpPr>
          <p:cNvPr id="8" name="组合 7">
            <a:extLst>
              <a:ext uri="{FF2B5EF4-FFF2-40B4-BE49-F238E27FC236}">
                <a16:creationId xmlns:a16="http://schemas.microsoft.com/office/drawing/2014/main" id="{1559AB41-6AF2-4C63-D3AB-794E9F166964}"/>
              </a:ext>
            </a:extLst>
          </p:cNvPr>
          <p:cNvGrpSpPr/>
          <p:nvPr/>
        </p:nvGrpSpPr>
        <p:grpSpPr>
          <a:xfrm>
            <a:off x="10161370" y="341200"/>
            <a:ext cx="1855848" cy="927924"/>
            <a:chOff x="9672638" y="326474"/>
            <a:chExt cx="1855848" cy="927924"/>
          </a:xfrm>
        </p:grpSpPr>
        <p:pic>
          <p:nvPicPr>
            <p:cNvPr id="1026" name="Picture 2" descr="MobiCom 2024: The 30th Annual International Conference on Mobile ...">
              <a:extLst>
                <a:ext uri="{FF2B5EF4-FFF2-40B4-BE49-F238E27FC236}">
                  <a16:creationId xmlns:a16="http://schemas.microsoft.com/office/drawing/2014/main" id="{C9A778CD-D84C-ECA2-5A21-053AAF50E2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72638" y="326474"/>
              <a:ext cx="927924" cy="9279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biCom 2024: The 30th Annual International Conference on Mobile ...">
              <a:extLst>
                <a:ext uri="{FF2B5EF4-FFF2-40B4-BE49-F238E27FC236}">
                  <a16:creationId xmlns:a16="http://schemas.microsoft.com/office/drawing/2014/main" id="{95EA10E1-E82F-8DA6-2A24-999C869CFA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00562" y="326474"/>
              <a:ext cx="927924" cy="9279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57093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25DF081-2D95-7AFC-64EB-9E9A14C90764}"/>
              </a:ext>
            </a:extLst>
          </p:cNvPr>
          <p:cNvSpPr>
            <a:spLocks noGrp="1"/>
          </p:cNvSpPr>
          <p:nvPr>
            <p:ph type="body" sz="quarter" idx="10"/>
          </p:nvPr>
        </p:nvSpPr>
        <p:spPr>
          <a:xfrm>
            <a:off x="61937" y="97111"/>
            <a:ext cx="12029725" cy="529569"/>
          </a:xfrm>
        </p:spPr>
        <p:txBody>
          <a:bodyPr/>
          <a:lstStyle/>
          <a:p>
            <a:r>
              <a:rPr lang="en-US" altLang="zh-CN" dirty="0">
                <a:ea typeface="Calibri" panose="020F0502020204030204" pitchFamily="34" charset="0"/>
              </a:rPr>
              <a:t>Challenge #3: </a:t>
            </a:r>
            <a:r>
              <a:rPr lang="en-US" altLang="zh-CN" sz="2800" dirty="0">
                <a:latin typeface="Calibri" panose="020F0502020204030204" pitchFamily="34" charset="0"/>
                <a:ea typeface="Calibri" panose="020F0502020204030204" pitchFamily="34" charset="0"/>
                <a:cs typeface="Calibri" panose="020F0502020204030204" pitchFamily="34" charset="0"/>
              </a:rPr>
              <a:t>Lack Spectral Reconstruction Dataset</a:t>
            </a:r>
          </a:p>
        </p:txBody>
      </p:sp>
      <p:sp>
        <p:nvSpPr>
          <p:cNvPr id="7" name="灯片编号占位符 6"/>
          <p:cNvSpPr>
            <a:spLocks noGrp="1"/>
          </p:cNvSpPr>
          <p:nvPr>
            <p:ph type="sldNum" sz="quarter" idx="4294967295"/>
          </p:nvPr>
        </p:nvSpPr>
        <p:spPr>
          <a:xfrm>
            <a:off x="9448800" y="6356350"/>
            <a:ext cx="2743200" cy="365125"/>
          </a:xfrm>
        </p:spPr>
        <p:txBody>
          <a:bodyPr/>
          <a:lstStyle/>
          <a:p>
            <a:fld id="{7691DC72-544D-664B-9B1F-2F70143EC814}" type="slidenum">
              <a:rPr lang="en-US" smtClean="0">
                <a:latin typeface="Calibri" panose="020F0502020204030204" pitchFamily="34" charset="0"/>
                <a:ea typeface="Calibri" panose="020F0502020204030204" pitchFamily="34" charset="0"/>
                <a:cs typeface="Calibri" panose="020F0502020204030204" pitchFamily="34" charset="0"/>
              </a:rPr>
              <a:t>10</a:t>
            </a:fld>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4" name="文本框 13">
            <a:extLst>
              <a:ext uri="{FF2B5EF4-FFF2-40B4-BE49-F238E27FC236}">
                <a16:creationId xmlns:a16="http://schemas.microsoft.com/office/drawing/2014/main" id="{A162F0B5-B1E7-F9FE-BE38-EBBB6DB1BE38}"/>
              </a:ext>
            </a:extLst>
          </p:cNvPr>
          <p:cNvSpPr txBox="1"/>
          <p:nvPr/>
        </p:nvSpPr>
        <p:spPr>
          <a:xfrm>
            <a:off x="136436" y="831267"/>
            <a:ext cx="12055564" cy="1692771"/>
          </a:xfrm>
          <a:prstGeom prst="rect">
            <a:avLst/>
          </a:prstGeom>
          <a:noFill/>
        </p:spPr>
        <p:txBody>
          <a:bodyPr wrap="square">
            <a:spAutoFit/>
          </a:bodyPr>
          <a:lstStyle/>
          <a:p>
            <a:pPr marL="285750" indent="-28575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we design a preprocessing pipeline through image processing algorithms.</a:t>
            </a:r>
          </a:p>
          <a:p>
            <a:pPr marL="914400" lvl="1" indent="-457200">
              <a:buFont typeface="+mj-lt"/>
              <a:buAutoNum type="arabicPeriod"/>
            </a:pPr>
            <a:r>
              <a:rPr lang="en-US" altLang="zh-CN" sz="2000" dirty="0">
                <a:latin typeface="Calibri" panose="020F0502020204030204" pitchFamily="34" charset="0"/>
                <a:ea typeface="Calibri" panose="020F0502020204030204" pitchFamily="34" charset="0"/>
                <a:cs typeface="Calibri" panose="020F0502020204030204" pitchFamily="34" charset="0"/>
              </a:rPr>
              <a:t>Elimination of Ambient Light</a:t>
            </a:r>
          </a:p>
          <a:p>
            <a:pPr marL="914400" lvl="1" indent="-457200">
              <a:buFont typeface="+mj-lt"/>
              <a:buAutoNum type="arabicPeriod"/>
            </a:pPr>
            <a:r>
              <a:rPr lang="en-US" altLang="zh-CN" sz="2000" dirty="0">
                <a:latin typeface="Calibri" panose="020F0502020204030204" pitchFamily="34" charset="0"/>
                <a:ea typeface="Calibri" panose="020F0502020204030204" pitchFamily="34" charset="0"/>
                <a:cs typeface="Calibri" panose="020F0502020204030204" pitchFamily="34" charset="0"/>
              </a:rPr>
              <a:t>Median Filtering and ROI Extraction</a:t>
            </a:r>
          </a:p>
          <a:p>
            <a:pPr marL="914400" lvl="1" indent="-457200">
              <a:buFont typeface="+mj-lt"/>
              <a:buAutoNum type="arabicPeriod"/>
            </a:pPr>
            <a:r>
              <a:rPr lang="en-US" altLang="zh-CN" sz="2000" dirty="0">
                <a:latin typeface="Calibri" panose="020F0502020204030204" pitchFamily="34" charset="0"/>
                <a:ea typeface="Calibri" panose="020F0502020204030204" pitchFamily="34" charset="0"/>
                <a:cs typeface="Calibri" panose="020F0502020204030204" pitchFamily="34" charset="0"/>
              </a:rPr>
              <a:t>Spatial Alignment</a:t>
            </a:r>
          </a:p>
          <a:p>
            <a:pPr marL="914400" lvl="1" indent="-457200">
              <a:buFont typeface="+mj-lt"/>
              <a:buAutoNum type="arabicPeriod"/>
            </a:pPr>
            <a:r>
              <a:rPr lang="en-US" altLang="zh-CN" sz="2000" dirty="0">
                <a:latin typeface="Calibri" panose="020F0502020204030204" pitchFamily="34" charset="0"/>
                <a:ea typeface="Calibri" panose="020F0502020204030204" pitchFamily="34" charset="0"/>
                <a:cs typeface="Calibri" panose="020F0502020204030204" pitchFamily="34" charset="0"/>
              </a:rPr>
              <a:t>Central Area Extraction</a:t>
            </a:r>
            <a:endParaRPr lang="zh-CN" altLang="en-US" sz="2000" dirty="0">
              <a:latin typeface="Calibri" panose="020F0502020204030204" pitchFamily="34" charset="0"/>
              <a:cs typeface="Calibri" panose="020F0502020204030204" pitchFamily="34" charset="0"/>
            </a:endParaRPr>
          </a:p>
        </p:txBody>
      </p:sp>
      <p:pic>
        <p:nvPicPr>
          <p:cNvPr id="29" name="图片 28">
            <a:extLst>
              <a:ext uri="{FF2B5EF4-FFF2-40B4-BE49-F238E27FC236}">
                <a16:creationId xmlns:a16="http://schemas.microsoft.com/office/drawing/2014/main" id="{0AF1D83B-6E54-9DAF-0CEE-B458A41A2E2B}"/>
              </a:ext>
            </a:extLst>
          </p:cNvPr>
          <p:cNvPicPr>
            <a:picLocks noChangeAspect="1"/>
          </p:cNvPicPr>
          <p:nvPr/>
        </p:nvPicPr>
        <p:blipFill>
          <a:blip r:embed="rId3"/>
          <a:stretch>
            <a:fillRect/>
          </a:stretch>
        </p:blipFill>
        <p:spPr>
          <a:xfrm>
            <a:off x="1196911" y="2512229"/>
            <a:ext cx="1728686" cy="3688080"/>
          </a:xfrm>
          <a:prstGeom prst="rect">
            <a:avLst/>
          </a:prstGeom>
        </p:spPr>
      </p:pic>
      <p:sp>
        <p:nvSpPr>
          <p:cNvPr id="33" name="文本框 32">
            <a:extLst>
              <a:ext uri="{FF2B5EF4-FFF2-40B4-BE49-F238E27FC236}">
                <a16:creationId xmlns:a16="http://schemas.microsoft.com/office/drawing/2014/main" id="{7688D4D1-861C-FCFE-8F57-59DB793D60EA}"/>
              </a:ext>
            </a:extLst>
          </p:cNvPr>
          <p:cNvSpPr txBox="1"/>
          <p:nvPr/>
        </p:nvSpPr>
        <p:spPr>
          <a:xfrm>
            <a:off x="911904" y="6169580"/>
            <a:ext cx="2298700" cy="369332"/>
          </a:xfrm>
          <a:prstGeom prst="rect">
            <a:avLst/>
          </a:prstGeom>
          <a:noFill/>
        </p:spPr>
        <p:txBody>
          <a:bodyPr wrap="square">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HSI(left) and MSI(right)</a:t>
            </a:r>
            <a:endParaRPr lang="zh-CN" altLang="en-US" dirty="0">
              <a:latin typeface="Calibri" panose="020F0502020204030204" pitchFamily="34" charset="0"/>
              <a:cs typeface="Calibri" panose="020F0502020204030204" pitchFamily="34" charset="0"/>
            </a:endParaRPr>
          </a:p>
        </p:txBody>
      </p:sp>
      <p:pic>
        <p:nvPicPr>
          <p:cNvPr id="34" name="图片 33">
            <a:extLst>
              <a:ext uri="{FF2B5EF4-FFF2-40B4-BE49-F238E27FC236}">
                <a16:creationId xmlns:a16="http://schemas.microsoft.com/office/drawing/2014/main" id="{2082FB56-02A3-30E6-C25A-6AE6CD2CEA8B}"/>
              </a:ext>
            </a:extLst>
          </p:cNvPr>
          <p:cNvPicPr>
            <a:picLocks noChangeAspect="1"/>
          </p:cNvPicPr>
          <p:nvPr/>
        </p:nvPicPr>
        <p:blipFill>
          <a:blip r:embed="rId4"/>
          <a:stretch>
            <a:fillRect/>
          </a:stretch>
        </p:blipFill>
        <p:spPr>
          <a:xfrm>
            <a:off x="4389801" y="3488835"/>
            <a:ext cx="4087891" cy="2722266"/>
          </a:xfrm>
          <a:prstGeom prst="rect">
            <a:avLst/>
          </a:prstGeom>
        </p:spPr>
      </p:pic>
      <p:pic>
        <p:nvPicPr>
          <p:cNvPr id="36" name="图片 35">
            <a:extLst>
              <a:ext uri="{FF2B5EF4-FFF2-40B4-BE49-F238E27FC236}">
                <a16:creationId xmlns:a16="http://schemas.microsoft.com/office/drawing/2014/main" id="{A9567B6A-9F33-5068-56F1-8057A9CBBAD4}"/>
              </a:ext>
            </a:extLst>
          </p:cNvPr>
          <p:cNvPicPr>
            <a:picLocks noChangeAspect="1"/>
          </p:cNvPicPr>
          <p:nvPr/>
        </p:nvPicPr>
        <p:blipFill>
          <a:blip r:embed="rId5"/>
          <a:stretch>
            <a:fillRect/>
          </a:stretch>
        </p:blipFill>
        <p:spPr>
          <a:xfrm>
            <a:off x="4389801" y="2406607"/>
            <a:ext cx="6543040" cy="962559"/>
          </a:xfrm>
          <a:prstGeom prst="rect">
            <a:avLst/>
          </a:prstGeom>
        </p:spPr>
      </p:pic>
      <p:sp>
        <p:nvSpPr>
          <p:cNvPr id="38" name="文本框 37">
            <a:extLst>
              <a:ext uri="{FF2B5EF4-FFF2-40B4-BE49-F238E27FC236}">
                <a16:creationId xmlns:a16="http://schemas.microsoft.com/office/drawing/2014/main" id="{F6A3325B-3019-B3CC-CDC1-076131F5A6F5}"/>
              </a:ext>
            </a:extLst>
          </p:cNvPr>
          <p:cNvSpPr txBox="1"/>
          <p:nvPr/>
        </p:nvSpPr>
        <p:spPr>
          <a:xfrm>
            <a:off x="8477692" y="4078377"/>
            <a:ext cx="3409508" cy="1200329"/>
          </a:xfrm>
          <a:prstGeom prst="rect">
            <a:avLst/>
          </a:prstGeom>
          <a:noFill/>
        </p:spPr>
        <p:txBody>
          <a:bodyPr wrap="square">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We collect a dataset</a:t>
            </a:r>
            <a:r>
              <a:rPr lang="en-US" altLang="zh-CN" baseline="30000" dirty="0">
                <a:latin typeface="Calibri" panose="020F0502020204030204" pitchFamily="34" charset="0"/>
                <a:ea typeface="Calibri" panose="020F0502020204030204" pitchFamily="34" charset="0"/>
                <a:cs typeface="Calibri" panose="020F0502020204030204" pitchFamily="34" charset="0"/>
              </a:rPr>
              <a:t>1</a:t>
            </a:r>
            <a:r>
              <a:rPr lang="en-US" altLang="zh-CN" dirty="0">
                <a:latin typeface="Calibri" panose="020F0502020204030204" pitchFamily="34" charset="0"/>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altLang="zh-CN" b="1" dirty="0">
                <a:latin typeface="Calibri" panose="020F0502020204030204" pitchFamily="34" charset="0"/>
                <a:ea typeface="Calibri" panose="020F0502020204030204" pitchFamily="34" charset="0"/>
                <a:cs typeface="Calibri" panose="020F0502020204030204" pitchFamily="34" charset="0"/>
              </a:rPr>
              <a:t>347</a:t>
            </a:r>
            <a:r>
              <a:rPr lang="en-US" altLang="zh-CN" dirty="0">
                <a:latin typeface="Calibri" panose="020F0502020204030204" pitchFamily="34" charset="0"/>
                <a:ea typeface="Calibri" panose="020F0502020204030204" pitchFamily="34" charset="0"/>
                <a:cs typeface="Calibri" panose="020F0502020204030204" pitchFamily="34" charset="0"/>
              </a:rPr>
              <a:t> paired MSI and HSI images</a:t>
            </a:r>
          </a:p>
          <a:p>
            <a:pPr marL="285750" indent="-285750">
              <a:buFont typeface="Arial" panose="020B0604020202020204" pitchFamily="34" charset="0"/>
              <a:buChar char="•"/>
            </a:pPr>
            <a:r>
              <a:rPr lang="en-US" altLang="zh-CN" b="1" dirty="0">
                <a:latin typeface="Calibri" panose="020F0502020204030204" pitchFamily="34" charset="0"/>
                <a:ea typeface="Calibri" panose="020F0502020204030204" pitchFamily="34" charset="0"/>
                <a:cs typeface="Calibri" panose="020F0502020204030204" pitchFamily="34" charset="0"/>
              </a:rPr>
              <a:t>13</a:t>
            </a:r>
            <a:r>
              <a:rPr lang="en-US" altLang="zh-CN" dirty="0">
                <a:latin typeface="Calibri" panose="020F0502020204030204" pitchFamily="34" charset="0"/>
                <a:ea typeface="Calibri" panose="020F0502020204030204" pitchFamily="34" charset="0"/>
                <a:cs typeface="Calibri" panose="020F0502020204030204" pitchFamily="34" charset="0"/>
              </a:rPr>
              <a:t> types of adulterants</a:t>
            </a:r>
          </a:p>
          <a:p>
            <a:pPr marL="285750" indent="-285750">
              <a:buFont typeface="Arial" panose="020B0604020202020204" pitchFamily="34" charset="0"/>
              <a:buChar char="•"/>
            </a:pPr>
            <a:r>
              <a:rPr lang="en-US" altLang="zh-CN" b="1" dirty="0">
                <a:latin typeface="Calibri" panose="020F0502020204030204" pitchFamily="34" charset="0"/>
                <a:ea typeface="Calibri" panose="020F0502020204030204" pitchFamily="34" charset="0"/>
                <a:cs typeface="Calibri" panose="020F0502020204030204" pitchFamily="34" charset="0"/>
              </a:rPr>
              <a:t>2</a:t>
            </a:r>
            <a:r>
              <a:rPr lang="en-US" altLang="zh-CN" dirty="0">
                <a:latin typeface="Calibri" panose="020F0502020204030204" pitchFamily="34" charset="0"/>
                <a:ea typeface="Calibri" panose="020F0502020204030204" pitchFamily="34" charset="0"/>
                <a:cs typeface="Calibri" panose="020F0502020204030204" pitchFamily="34" charset="0"/>
              </a:rPr>
              <a:t> various concentration</a:t>
            </a:r>
            <a:endParaRPr lang="zh-CN" altLang="en-US" dirty="0">
              <a:latin typeface="Calibri" panose="020F0502020204030204" pitchFamily="34" charset="0"/>
              <a:cs typeface="Calibri" panose="020F0502020204030204" pitchFamily="34" charset="0"/>
            </a:endParaRPr>
          </a:p>
        </p:txBody>
      </p:sp>
      <p:sp>
        <p:nvSpPr>
          <p:cNvPr id="39" name="文本框 38">
            <a:extLst>
              <a:ext uri="{FF2B5EF4-FFF2-40B4-BE49-F238E27FC236}">
                <a16:creationId xmlns:a16="http://schemas.microsoft.com/office/drawing/2014/main" id="{E8E7FC8A-2D78-EA92-01E6-F0007A5383D7}"/>
              </a:ext>
            </a:extLst>
          </p:cNvPr>
          <p:cNvSpPr txBox="1"/>
          <p:nvPr/>
        </p:nvSpPr>
        <p:spPr>
          <a:xfrm>
            <a:off x="4389801" y="6212532"/>
            <a:ext cx="3595959" cy="261610"/>
          </a:xfrm>
          <a:prstGeom prst="rect">
            <a:avLst/>
          </a:prstGeom>
          <a:noFill/>
        </p:spPr>
        <p:txBody>
          <a:bodyPr wrap="square">
            <a:spAutoFit/>
          </a:bodyPr>
          <a:lstStyle/>
          <a:p>
            <a:r>
              <a:rPr lang="en-US" altLang="zh-CN" sz="11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1. The dataset is open to be accessed in reference [31].</a:t>
            </a:r>
            <a:endParaRPr lang="zh-CN" altLang="en-US" sz="1100" dirty="0">
              <a:solidFill>
                <a:schemeClr val="tx1">
                  <a:lumMod val="50000"/>
                  <a:lumOff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386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25DF081-2D95-7AFC-64EB-9E9A14C90764}"/>
              </a:ext>
            </a:extLst>
          </p:cNvPr>
          <p:cNvSpPr>
            <a:spLocks noGrp="1"/>
          </p:cNvSpPr>
          <p:nvPr>
            <p:ph type="body" sz="quarter" idx="10"/>
          </p:nvPr>
        </p:nvSpPr>
        <p:spPr>
          <a:xfrm>
            <a:off x="61937" y="97111"/>
            <a:ext cx="12029725" cy="529569"/>
          </a:xfrm>
        </p:spPr>
        <p:txBody>
          <a:bodyPr/>
          <a:lstStyle/>
          <a:p>
            <a:r>
              <a:rPr lang="en-US" altLang="zh-CN" dirty="0">
                <a:ea typeface="Calibri" panose="020F0502020204030204" pitchFamily="34" charset="0"/>
              </a:rPr>
              <a:t>Evaluation Setup</a:t>
            </a:r>
            <a:endParaRPr lang="zh-CN" altLang="en-US" dirty="0"/>
          </a:p>
        </p:txBody>
      </p:sp>
      <p:sp>
        <p:nvSpPr>
          <p:cNvPr id="7" name="灯片编号占位符 6"/>
          <p:cNvSpPr>
            <a:spLocks noGrp="1"/>
          </p:cNvSpPr>
          <p:nvPr>
            <p:ph type="sldNum" sz="quarter" idx="4294967295"/>
          </p:nvPr>
        </p:nvSpPr>
        <p:spPr>
          <a:xfrm>
            <a:off x="9448800" y="6356350"/>
            <a:ext cx="2743200" cy="365125"/>
          </a:xfrm>
        </p:spPr>
        <p:txBody>
          <a:bodyPr/>
          <a:lstStyle/>
          <a:p>
            <a:fld id="{7691DC72-544D-664B-9B1F-2F70143EC814}" type="slidenum">
              <a:rPr lang="en-US" smtClean="0">
                <a:latin typeface="Calibri" panose="020F0502020204030204" pitchFamily="34" charset="0"/>
                <a:ea typeface="Calibri" panose="020F0502020204030204" pitchFamily="34" charset="0"/>
                <a:cs typeface="Calibri" panose="020F0502020204030204" pitchFamily="34" charset="0"/>
              </a:rPr>
              <a:t>11</a:t>
            </a:fld>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12" name="图片 11">
            <a:extLst>
              <a:ext uri="{FF2B5EF4-FFF2-40B4-BE49-F238E27FC236}">
                <a16:creationId xmlns:a16="http://schemas.microsoft.com/office/drawing/2014/main" id="{5979AEA0-5555-C5F0-1D61-83D5117355CE}"/>
              </a:ext>
            </a:extLst>
          </p:cNvPr>
          <p:cNvPicPr>
            <a:picLocks noChangeAspect="1"/>
          </p:cNvPicPr>
          <p:nvPr/>
        </p:nvPicPr>
        <p:blipFill>
          <a:blip r:embed="rId3"/>
          <a:stretch>
            <a:fillRect/>
          </a:stretch>
        </p:blipFill>
        <p:spPr>
          <a:xfrm>
            <a:off x="61937" y="935537"/>
            <a:ext cx="5502178" cy="2219143"/>
          </a:xfrm>
          <a:prstGeom prst="rect">
            <a:avLst/>
          </a:prstGeom>
        </p:spPr>
      </p:pic>
      <p:pic>
        <p:nvPicPr>
          <p:cNvPr id="13" name="图片 12">
            <a:extLst>
              <a:ext uri="{FF2B5EF4-FFF2-40B4-BE49-F238E27FC236}">
                <a16:creationId xmlns:a16="http://schemas.microsoft.com/office/drawing/2014/main" id="{1C66D7C6-A51B-4A0B-A2EB-AC23805CF34A}"/>
              </a:ext>
            </a:extLst>
          </p:cNvPr>
          <p:cNvPicPr>
            <a:picLocks noChangeAspect="1"/>
          </p:cNvPicPr>
          <p:nvPr/>
        </p:nvPicPr>
        <p:blipFill>
          <a:blip r:embed="rId4"/>
          <a:stretch>
            <a:fillRect/>
          </a:stretch>
        </p:blipFill>
        <p:spPr>
          <a:xfrm>
            <a:off x="8190503" y="935537"/>
            <a:ext cx="1664697" cy="2219595"/>
          </a:xfrm>
          <a:prstGeom prst="rect">
            <a:avLst/>
          </a:prstGeom>
        </p:spPr>
      </p:pic>
      <p:sp>
        <p:nvSpPr>
          <p:cNvPr id="14" name="文本框 13">
            <a:extLst>
              <a:ext uri="{FF2B5EF4-FFF2-40B4-BE49-F238E27FC236}">
                <a16:creationId xmlns:a16="http://schemas.microsoft.com/office/drawing/2014/main" id="{EBA70D88-C36C-5B11-DC6C-A65CAA9C666E}"/>
              </a:ext>
            </a:extLst>
          </p:cNvPr>
          <p:cNvSpPr txBox="1"/>
          <p:nvPr/>
        </p:nvSpPr>
        <p:spPr>
          <a:xfrm>
            <a:off x="1686174" y="3059668"/>
            <a:ext cx="3038225" cy="923330"/>
          </a:xfrm>
          <a:prstGeom prst="rect">
            <a:avLst/>
          </a:prstGeom>
          <a:noFill/>
        </p:spPr>
        <p:txBody>
          <a:bodyPr wrap="square">
            <a:spAutoFit/>
          </a:bodyPr>
          <a:lstStyle/>
          <a:p>
            <a:pPr algn="ctr"/>
            <a:r>
              <a:rPr kumimoji="1" lang="en-US" altLang="zh-CN" sz="1800" b="1" dirty="0" err="1">
                <a:solidFill>
                  <a:srgbClr val="215F9A"/>
                </a:solidFill>
                <a:latin typeface="Calibri" panose="020F0502020204030204" pitchFamily="34" charset="0"/>
                <a:ea typeface="Calibri" panose="020F0502020204030204" pitchFamily="34" charset="0"/>
                <a:cs typeface="Calibri" panose="020F0502020204030204" pitchFamily="34" charset="0"/>
              </a:rPr>
              <a:t>MeatSpec</a:t>
            </a:r>
            <a:endParaRPr kumimoji="1" lang="en-US" altLang="zh-CN" sz="1800" b="1" dirty="0">
              <a:solidFill>
                <a:srgbClr val="215F9A"/>
              </a:solidFill>
              <a:latin typeface="Calibri" panose="020F0502020204030204" pitchFamily="34" charset="0"/>
              <a:ea typeface="Calibri" panose="020F0502020204030204" pitchFamily="34" charset="0"/>
              <a:cs typeface="Calibri" panose="020F0502020204030204" pitchFamily="34" charset="0"/>
            </a:endParaRPr>
          </a:p>
          <a:p>
            <a:pPr algn="ctr"/>
            <a:r>
              <a:rPr kumimoji="1" lang="en-US" altLang="zh-CN" dirty="0">
                <a:latin typeface="Calibri" panose="020F0502020204030204" pitchFamily="34" charset="0"/>
                <a:ea typeface="Calibri" panose="020F0502020204030204" pitchFamily="34" charset="0"/>
                <a:cs typeface="Calibri" panose="020F0502020204030204" pitchFamily="34" charset="0"/>
              </a:rPr>
              <a:t>Monarch MSI Camera (&lt;$60)</a:t>
            </a:r>
          </a:p>
          <a:p>
            <a:pPr algn="ctr"/>
            <a:r>
              <a:rPr kumimoji="1" lang="en-US" altLang="zh-CN" sz="1800" dirty="0">
                <a:latin typeface="Calibri" panose="020F0502020204030204" pitchFamily="34" charset="0"/>
                <a:ea typeface="Calibri" panose="020F0502020204030204" pitchFamily="34" charset="0"/>
                <a:cs typeface="Calibri" panose="020F0502020204030204" pitchFamily="34" charset="0"/>
              </a:rPr>
              <a:t>10 bands, 690-950nm</a:t>
            </a:r>
          </a:p>
        </p:txBody>
      </p:sp>
      <p:sp>
        <p:nvSpPr>
          <p:cNvPr id="15" name="文本框 14">
            <a:extLst>
              <a:ext uri="{FF2B5EF4-FFF2-40B4-BE49-F238E27FC236}">
                <a16:creationId xmlns:a16="http://schemas.microsoft.com/office/drawing/2014/main" id="{A80CB512-1D2F-8969-1CC7-6B1869C49001}"/>
              </a:ext>
            </a:extLst>
          </p:cNvPr>
          <p:cNvSpPr txBox="1"/>
          <p:nvPr/>
        </p:nvSpPr>
        <p:spPr>
          <a:xfrm>
            <a:off x="7250771" y="3154680"/>
            <a:ext cx="3544160" cy="923330"/>
          </a:xfrm>
          <a:prstGeom prst="rect">
            <a:avLst/>
          </a:prstGeom>
          <a:noFill/>
        </p:spPr>
        <p:txBody>
          <a:bodyPr wrap="square">
            <a:spAutoFit/>
          </a:bodyPr>
          <a:lstStyle/>
          <a:p>
            <a:pPr algn="ctr"/>
            <a:r>
              <a:rPr kumimoji="1" lang="en-US" altLang="zh-CN" sz="1800" b="1" dirty="0">
                <a:solidFill>
                  <a:srgbClr val="215F9A"/>
                </a:solidFill>
                <a:latin typeface="Calibri" panose="020F0502020204030204" pitchFamily="34" charset="0"/>
                <a:ea typeface="Calibri" panose="020F0502020204030204" pitchFamily="34" charset="0"/>
                <a:cs typeface="Calibri" panose="020F0502020204030204" pitchFamily="34" charset="0"/>
              </a:rPr>
              <a:t>Ground truth</a:t>
            </a:r>
          </a:p>
          <a:p>
            <a:pPr algn="ctr"/>
            <a:r>
              <a:rPr lang="en-US" altLang="zh-CN" dirty="0" err="1">
                <a:latin typeface="Calibri" panose="020F0502020204030204" pitchFamily="34" charset="0"/>
                <a:ea typeface="Calibri" panose="020F0502020204030204" pitchFamily="34" charset="0"/>
                <a:cs typeface="Calibri" panose="020F0502020204030204" pitchFamily="34" charset="0"/>
              </a:rPr>
              <a:t>Cubert</a:t>
            </a:r>
            <a:r>
              <a:rPr lang="en-US" altLang="zh-CN" dirty="0">
                <a:latin typeface="Calibri" panose="020F0502020204030204" pitchFamily="34" charset="0"/>
                <a:ea typeface="Calibri" panose="020F0502020204030204" pitchFamily="34" charset="0"/>
                <a:cs typeface="Calibri" panose="020F0502020204030204" pitchFamily="34" charset="0"/>
              </a:rPr>
              <a:t> </a:t>
            </a:r>
            <a:r>
              <a:rPr lang="en-US" altLang="zh-CN" dirty="0" err="1">
                <a:latin typeface="Calibri" panose="020F0502020204030204" pitchFamily="34" charset="0"/>
                <a:ea typeface="Calibri" panose="020F0502020204030204" pitchFamily="34" charset="0"/>
                <a:cs typeface="Calibri" panose="020F0502020204030204" pitchFamily="34" charset="0"/>
              </a:rPr>
              <a:t>FireflEYE</a:t>
            </a:r>
            <a:r>
              <a:rPr lang="en-US" altLang="zh-CN" dirty="0">
                <a:latin typeface="Calibri" panose="020F0502020204030204" pitchFamily="34" charset="0"/>
                <a:ea typeface="Calibri" panose="020F0502020204030204" pitchFamily="34" charset="0"/>
                <a:cs typeface="Calibri" panose="020F0502020204030204" pitchFamily="34" charset="0"/>
              </a:rPr>
              <a:t> S185 </a:t>
            </a:r>
            <a:r>
              <a:rPr kumimoji="1" lang="en-US" altLang="zh-CN" dirty="0">
                <a:latin typeface="Calibri" panose="020F0502020204030204" pitchFamily="34" charset="0"/>
                <a:ea typeface="Calibri" panose="020F0502020204030204" pitchFamily="34" charset="0"/>
                <a:cs typeface="Calibri" panose="020F0502020204030204" pitchFamily="34" charset="0"/>
              </a:rPr>
              <a:t>(&gt;$10000)</a:t>
            </a:r>
          </a:p>
          <a:p>
            <a:pPr algn="ctr"/>
            <a:r>
              <a:rPr kumimoji="1" lang="en-US" altLang="zh-CN" sz="1800" dirty="0">
                <a:latin typeface="Calibri" panose="020F0502020204030204" pitchFamily="34" charset="0"/>
                <a:ea typeface="Calibri" panose="020F0502020204030204" pitchFamily="34" charset="0"/>
                <a:cs typeface="Calibri" panose="020F0502020204030204" pitchFamily="34" charset="0"/>
              </a:rPr>
              <a:t>138 bands, 400-1000nm</a:t>
            </a:r>
          </a:p>
        </p:txBody>
      </p:sp>
      <p:pic>
        <p:nvPicPr>
          <p:cNvPr id="17" name="图片 16">
            <a:extLst>
              <a:ext uri="{FF2B5EF4-FFF2-40B4-BE49-F238E27FC236}">
                <a16:creationId xmlns:a16="http://schemas.microsoft.com/office/drawing/2014/main" id="{A4C60FAA-BF1F-223F-9A3C-D3C3013EFB78}"/>
              </a:ext>
            </a:extLst>
          </p:cNvPr>
          <p:cNvPicPr>
            <a:picLocks noChangeAspect="1"/>
          </p:cNvPicPr>
          <p:nvPr/>
        </p:nvPicPr>
        <p:blipFill>
          <a:blip r:embed="rId5"/>
          <a:stretch>
            <a:fillRect/>
          </a:stretch>
        </p:blipFill>
        <p:spPr>
          <a:xfrm>
            <a:off x="1556738" y="5043583"/>
            <a:ext cx="9078523" cy="1217755"/>
          </a:xfrm>
          <a:prstGeom prst="rect">
            <a:avLst/>
          </a:prstGeom>
        </p:spPr>
      </p:pic>
      <p:sp>
        <p:nvSpPr>
          <p:cNvPr id="19" name="文本框 18">
            <a:extLst>
              <a:ext uri="{FF2B5EF4-FFF2-40B4-BE49-F238E27FC236}">
                <a16:creationId xmlns:a16="http://schemas.microsoft.com/office/drawing/2014/main" id="{53349276-66FC-B766-A209-28399C0C6A13}"/>
              </a:ext>
            </a:extLst>
          </p:cNvPr>
          <p:cNvSpPr txBox="1"/>
          <p:nvPr/>
        </p:nvSpPr>
        <p:spPr>
          <a:xfrm>
            <a:off x="1861819" y="4155351"/>
            <a:ext cx="8468360" cy="707886"/>
          </a:xfrm>
          <a:prstGeom prst="rect">
            <a:avLst/>
          </a:prstGeom>
          <a:noFill/>
        </p:spPr>
        <p:txBody>
          <a:bodyPr wrap="square">
            <a:spAutoFit/>
          </a:bodyPr>
          <a:lstStyle/>
          <a:p>
            <a:pPr marL="285750" indent="-285750">
              <a:buFont typeface="Arial" panose="020B0604020202020204" pitchFamily="34" charset="0"/>
              <a:buChar char="•"/>
            </a:pPr>
            <a:r>
              <a:rPr lang="en-US" altLang="zh-CN" sz="2000" b="1" dirty="0">
                <a:latin typeface="Calibri" panose="020F0502020204030204" pitchFamily="34" charset="0"/>
                <a:ea typeface="Calibri" panose="020F0502020204030204" pitchFamily="34" charset="0"/>
                <a:cs typeface="Calibri" panose="020F0502020204030204" pitchFamily="34" charset="0"/>
              </a:rPr>
              <a:t>Overall evaluation</a:t>
            </a:r>
            <a:r>
              <a:rPr lang="en-US" altLang="zh-CN" sz="2000" dirty="0">
                <a:latin typeface="Calibri" panose="020F0502020204030204" pitchFamily="34" charset="0"/>
                <a:ea typeface="Calibri" panose="020F0502020204030204" pitchFamily="34" charset="0"/>
                <a:cs typeface="Calibri" panose="020F0502020204030204" pitchFamily="34" charset="0"/>
              </a:rPr>
              <a:t>: Stratified 5-fold cross validation</a:t>
            </a:r>
          </a:p>
          <a:p>
            <a:pPr marL="285750" indent="-285750">
              <a:buFont typeface="Arial" panose="020B0604020202020204" pitchFamily="34" charset="0"/>
              <a:buChar char="•"/>
            </a:pPr>
            <a:r>
              <a:rPr lang="en-US" altLang="zh-CN" sz="2000" b="1" dirty="0">
                <a:latin typeface="Calibri" panose="020F0502020204030204" pitchFamily="34" charset="0"/>
                <a:ea typeface="Calibri" panose="020F0502020204030204" pitchFamily="34" charset="0"/>
                <a:cs typeface="Calibri" panose="020F0502020204030204" pitchFamily="34" charset="0"/>
              </a:rPr>
              <a:t>Robustness evaluation</a:t>
            </a:r>
            <a:r>
              <a:rPr lang="en-US" altLang="zh-CN" sz="2000" dirty="0">
                <a:latin typeface="Calibri" panose="020F0502020204030204" pitchFamily="34" charset="0"/>
                <a:ea typeface="Calibri" panose="020F0502020204030204" pitchFamily="34" charset="0"/>
                <a:cs typeface="Calibri" panose="020F0502020204030204" pitchFamily="34" charset="0"/>
              </a:rPr>
              <a:t>: Train on normal setup and test on following changes</a:t>
            </a:r>
            <a:endParaRPr lang="zh-CN" altLang="en-US" sz="2000" dirty="0">
              <a:latin typeface="Calibri" panose="020F0502020204030204" pitchFamily="34" charset="0"/>
              <a:cs typeface="Calibri" panose="020F0502020204030204" pitchFamily="34" charset="0"/>
            </a:endParaRPr>
          </a:p>
        </p:txBody>
      </p:sp>
      <p:cxnSp>
        <p:nvCxnSpPr>
          <p:cNvPr id="21" name="直接连接符 20">
            <a:extLst>
              <a:ext uri="{FF2B5EF4-FFF2-40B4-BE49-F238E27FC236}">
                <a16:creationId xmlns:a16="http://schemas.microsoft.com/office/drawing/2014/main" id="{E903221E-DFEA-C8DD-4B02-89934F896854}"/>
              </a:ext>
            </a:extLst>
          </p:cNvPr>
          <p:cNvCxnSpPr/>
          <p:nvPr/>
        </p:nvCxnSpPr>
        <p:spPr>
          <a:xfrm>
            <a:off x="0" y="4078010"/>
            <a:ext cx="12192000" cy="77341"/>
          </a:xfrm>
          <a:prstGeom prst="line">
            <a:avLst/>
          </a:prstGeom>
          <a:ln>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7111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25DF081-2D95-7AFC-64EB-9E9A14C90764}"/>
              </a:ext>
            </a:extLst>
          </p:cNvPr>
          <p:cNvSpPr>
            <a:spLocks noGrp="1"/>
          </p:cNvSpPr>
          <p:nvPr>
            <p:ph type="body" sz="quarter" idx="10"/>
          </p:nvPr>
        </p:nvSpPr>
        <p:spPr>
          <a:xfrm>
            <a:off x="61937" y="97111"/>
            <a:ext cx="12029725" cy="529569"/>
          </a:xfrm>
        </p:spPr>
        <p:txBody>
          <a:bodyPr/>
          <a:lstStyle/>
          <a:p>
            <a:r>
              <a:rPr lang="en-US" altLang="zh-CN" dirty="0">
                <a:ea typeface="Calibri" panose="020F0502020204030204" pitchFamily="34" charset="0"/>
              </a:rPr>
              <a:t>Evaluation: Overall performance</a:t>
            </a:r>
            <a:endParaRPr lang="zh-CN" altLang="en-US" dirty="0"/>
          </a:p>
        </p:txBody>
      </p:sp>
      <p:sp>
        <p:nvSpPr>
          <p:cNvPr id="7" name="灯片编号占位符 6"/>
          <p:cNvSpPr>
            <a:spLocks noGrp="1"/>
          </p:cNvSpPr>
          <p:nvPr>
            <p:ph type="sldNum" sz="quarter" idx="4294967295"/>
          </p:nvPr>
        </p:nvSpPr>
        <p:spPr>
          <a:xfrm>
            <a:off x="9448800" y="6356350"/>
            <a:ext cx="2743200" cy="365125"/>
          </a:xfrm>
        </p:spPr>
        <p:txBody>
          <a:bodyPr/>
          <a:lstStyle/>
          <a:p>
            <a:fld id="{7691DC72-544D-664B-9B1F-2F70143EC814}" type="slidenum">
              <a:rPr lang="en-US" smtClean="0">
                <a:latin typeface="Calibri" panose="020F0502020204030204" pitchFamily="34" charset="0"/>
                <a:ea typeface="Calibri" panose="020F0502020204030204" pitchFamily="34" charset="0"/>
                <a:cs typeface="Calibri" panose="020F0502020204030204" pitchFamily="34" charset="0"/>
              </a:rPr>
              <a:t>12</a:t>
            </a:fld>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6" name="图片 5">
            <a:extLst>
              <a:ext uri="{FF2B5EF4-FFF2-40B4-BE49-F238E27FC236}">
                <a16:creationId xmlns:a16="http://schemas.microsoft.com/office/drawing/2014/main" id="{69620D2E-7B33-E8D4-8879-327CA0AD6FE5}"/>
              </a:ext>
            </a:extLst>
          </p:cNvPr>
          <p:cNvPicPr>
            <a:picLocks noChangeAspect="1"/>
          </p:cNvPicPr>
          <p:nvPr/>
        </p:nvPicPr>
        <p:blipFill rotWithShape="1">
          <a:blip r:embed="rId3"/>
          <a:srcRect b="24587"/>
          <a:stretch/>
        </p:blipFill>
        <p:spPr>
          <a:xfrm>
            <a:off x="173767" y="2291917"/>
            <a:ext cx="6009080" cy="3082723"/>
          </a:xfrm>
          <a:prstGeom prst="rect">
            <a:avLst/>
          </a:prstGeom>
        </p:spPr>
      </p:pic>
      <p:pic>
        <p:nvPicPr>
          <p:cNvPr id="11" name="图片 10">
            <a:extLst>
              <a:ext uri="{FF2B5EF4-FFF2-40B4-BE49-F238E27FC236}">
                <a16:creationId xmlns:a16="http://schemas.microsoft.com/office/drawing/2014/main" id="{5F53083F-633C-75EA-8BB4-055AE81CE92F}"/>
              </a:ext>
            </a:extLst>
          </p:cNvPr>
          <p:cNvPicPr>
            <a:picLocks noChangeAspect="1"/>
          </p:cNvPicPr>
          <p:nvPr/>
        </p:nvPicPr>
        <p:blipFill>
          <a:blip r:embed="rId4"/>
          <a:stretch>
            <a:fillRect/>
          </a:stretch>
        </p:blipFill>
        <p:spPr>
          <a:xfrm>
            <a:off x="6182847" y="1860231"/>
            <a:ext cx="2504762" cy="2256577"/>
          </a:xfrm>
          <a:prstGeom prst="rect">
            <a:avLst/>
          </a:prstGeom>
        </p:spPr>
      </p:pic>
      <p:pic>
        <p:nvPicPr>
          <p:cNvPr id="18" name="图片 17">
            <a:extLst>
              <a:ext uri="{FF2B5EF4-FFF2-40B4-BE49-F238E27FC236}">
                <a16:creationId xmlns:a16="http://schemas.microsoft.com/office/drawing/2014/main" id="{D575D7B0-7809-EF46-F9D1-B85E5A259B22}"/>
              </a:ext>
            </a:extLst>
          </p:cNvPr>
          <p:cNvPicPr>
            <a:picLocks noChangeAspect="1"/>
          </p:cNvPicPr>
          <p:nvPr/>
        </p:nvPicPr>
        <p:blipFill>
          <a:blip r:embed="rId5"/>
          <a:stretch>
            <a:fillRect/>
          </a:stretch>
        </p:blipFill>
        <p:spPr>
          <a:xfrm>
            <a:off x="8779986" y="1900246"/>
            <a:ext cx="2994510" cy="2256577"/>
          </a:xfrm>
          <a:prstGeom prst="rect">
            <a:avLst/>
          </a:prstGeom>
        </p:spPr>
      </p:pic>
      <p:sp>
        <p:nvSpPr>
          <p:cNvPr id="21" name="文本框 20">
            <a:extLst>
              <a:ext uri="{FF2B5EF4-FFF2-40B4-BE49-F238E27FC236}">
                <a16:creationId xmlns:a16="http://schemas.microsoft.com/office/drawing/2014/main" id="{7D8ACACD-F426-BDB7-619D-294A528B5840}"/>
              </a:ext>
            </a:extLst>
          </p:cNvPr>
          <p:cNvSpPr txBox="1"/>
          <p:nvPr/>
        </p:nvSpPr>
        <p:spPr>
          <a:xfrm>
            <a:off x="61936" y="924785"/>
            <a:ext cx="11835423" cy="707886"/>
          </a:xfrm>
          <a:prstGeom prst="rect">
            <a:avLst/>
          </a:prstGeom>
          <a:noFill/>
        </p:spPr>
        <p:txBody>
          <a:bodyPr wrap="square">
            <a:spAutoFit/>
          </a:bodyPr>
          <a:lstStyle/>
          <a:p>
            <a:pPr marL="285750" indent="-285750">
              <a:lnSpc>
                <a:spcPct val="100000"/>
              </a:lnSpc>
              <a:spcBef>
                <a:spcPts val="1200"/>
              </a:spcBef>
              <a:buFont typeface="Arial" panose="020B0604020202020204" pitchFamily="34" charset="0"/>
              <a:buChar char="•"/>
            </a:pPr>
            <a:r>
              <a:rPr lang="en-US" altLang="zh-CN" sz="2000" dirty="0" err="1">
                <a:latin typeface="Calibri" panose="020F0502020204030204" pitchFamily="34" charset="0"/>
                <a:ea typeface="Calibri" panose="020F0502020204030204" pitchFamily="34" charset="0"/>
                <a:cs typeface="Calibri" panose="020F0502020204030204" pitchFamily="34" charset="0"/>
              </a:rPr>
              <a:t>MeatSpec</a:t>
            </a:r>
            <a:r>
              <a:rPr lang="en-US" altLang="zh-CN" sz="2000" dirty="0">
                <a:latin typeface="Calibri" panose="020F0502020204030204" pitchFamily="34" charset="0"/>
                <a:ea typeface="Calibri" panose="020F0502020204030204" pitchFamily="34" charset="0"/>
                <a:cs typeface="Calibri" panose="020F0502020204030204" pitchFamily="34" charset="0"/>
              </a:rPr>
              <a:t> achieves </a:t>
            </a:r>
            <a:r>
              <a:rPr lang="en-US" altLang="zh-CN" sz="2000" b="1" dirty="0">
                <a:latin typeface="Calibri" panose="020F0502020204030204" pitchFamily="34" charset="0"/>
                <a:ea typeface="Calibri" panose="020F0502020204030204" pitchFamily="34" charset="0"/>
                <a:cs typeface="Calibri" panose="020F0502020204030204" pitchFamily="34" charset="0"/>
              </a:rPr>
              <a:t>91.06% accuracy</a:t>
            </a:r>
            <a:r>
              <a:rPr lang="en-US" altLang="zh-CN" sz="2000" dirty="0">
                <a:latin typeface="Calibri" panose="020F0502020204030204" pitchFamily="34" charset="0"/>
                <a:ea typeface="Calibri" panose="020F0502020204030204" pitchFamily="34" charset="0"/>
                <a:cs typeface="Calibri" panose="020F0502020204030204" pitchFamily="34" charset="0"/>
              </a:rPr>
              <a:t>, a </a:t>
            </a:r>
            <a:r>
              <a:rPr lang="en-US" altLang="zh-CN" sz="2000" b="1" dirty="0">
                <a:latin typeface="Calibri" panose="020F0502020204030204" pitchFamily="34" charset="0"/>
                <a:ea typeface="Calibri" panose="020F0502020204030204" pitchFamily="34" charset="0"/>
                <a:cs typeface="Calibri" panose="020F0502020204030204" pitchFamily="34" charset="0"/>
              </a:rPr>
              <a:t>21.58% improvement</a:t>
            </a:r>
            <a:r>
              <a:rPr lang="en-US" altLang="zh-CN" sz="2000" dirty="0">
                <a:latin typeface="Calibri" panose="020F0502020204030204" pitchFamily="34" charset="0"/>
                <a:ea typeface="Calibri" panose="020F0502020204030204" pitchFamily="34" charset="0"/>
                <a:cs typeface="Calibri" panose="020F0502020204030204" pitchFamily="34" charset="0"/>
              </a:rPr>
              <a:t> over commercial systems. Only 7.78% less than professional hyperspectral equipment, but at a hundredth of the price.</a:t>
            </a:r>
          </a:p>
        </p:txBody>
      </p:sp>
      <p:pic>
        <p:nvPicPr>
          <p:cNvPr id="23" name="图片 22">
            <a:extLst>
              <a:ext uri="{FF2B5EF4-FFF2-40B4-BE49-F238E27FC236}">
                <a16:creationId xmlns:a16="http://schemas.microsoft.com/office/drawing/2014/main" id="{758E64DF-9AC3-9510-115E-7F25914F68C4}"/>
              </a:ext>
            </a:extLst>
          </p:cNvPr>
          <p:cNvPicPr>
            <a:picLocks noChangeAspect="1"/>
          </p:cNvPicPr>
          <p:nvPr/>
        </p:nvPicPr>
        <p:blipFill>
          <a:blip r:embed="rId6"/>
          <a:stretch>
            <a:fillRect/>
          </a:stretch>
        </p:blipFill>
        <p:spPr>
          <a:xfrm>
            <a:off x="6456038" y="4259978"/>
            <a:ext cx="4647895" cy="1556309"/>
          </a:xfrm>
          <a:prstGeom prst="rect">
            <a:avLst/>
          </a:prstGeom>
        </p:spPr>
      </p:pic>
    </p:spTree>
    <p:extLst>
      <p:ext uri="{BB962C8B-B14F-4D97-AF65-F5344CB8AC3E}">
        <p14:creationId xmlns:p14="http://schemas.microsoft.com/office/powerpoint/2010/main" val="3489585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25DF081-2D95-7AFC-64EB-9E9A14C90764}"/>
              </a:ext>
            </a:extLst>
          </p:cNvPr>
          <p:cNvSpPr>
            <a:spLocks noGrp="1"/>
          </p:cNvSpPr>
          <p:nvPr>
            <p:ph type="body" sz="quarter" idx="10"/>
          </p:nvPr>
        </p:nvSpPr>
        <p:spPr>
          <a:xfrm>
            <a:off x="61937" y="97111"/>
            <a:ext cx="12029725" cy="529569"/>
          </a:xfrm>
        </p:spPr>
        <p:txBody>
          <a:bodyPr/>
          <a:lstStyle/>
          <a:p>
            <a:r>
              <a:rPr lang="en-US" altLang="zh-CN" dirty="0">
                <a:ea typeface="Calibri" panose="020F0502020204030204" pitchFamily="34" charset="0"/>
              </a:rPr>
              <a:t>Evaluation: Robustness</a:t>
            </a:r>
            <a:endParaRPr lang="zh-CN" altLang="en-US" dirty="0"/>
          </a:p>
        </p:txBody>
      </p:sp>
      <p:sp>
        <p:nvSpPr>
          <p:cNvPr id="7" name="灯片编号占位符 6"/>
          <p:cNvSpPr>
            <a:spLocks noGrp="1"/>
          </p:cNvSpPr>
          <p:nvPr>
            <p:ph type="sldNum" sz="quarter" idx="4294967295"/>
          </p:nvPr>
        </p:nvSpPr>
        <p:spPr>
          <a:xfrm>
            <a:off x="9448800" y="6356350"/>
            <a:ext cx="2743200" cy="365125"/>
          </a:xfrm>
        </p:spPr>
        <p:txBody>
          <a:bodyPr/>
          <a:lstStyle/>
          <a:p>
            <a:fld id="{7691DC72-544D-664B-9B1F-2F70143EC814}" type="slidenum">
              <a:rPr lang="en-US" smtClean="0">
                <a:latin typeface="Calibri" panose="020F0502020204030204" pitchFamily="34" charset="0"/>
                <a:ea typeface="Calibri" panose="020F0502020204030204" pitchFamily="34" charset="0"/>
                <a:cs typeface="Calibri" panose="020F0502020204030204" pitchFamily="34" charset="0"/>
              </a:rPr>
              <a:t>13</a:t>
            </a:fld>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21" name="文本框 20">
            <a:extLst>
              <a:ext uri="{FF2B5EF4-FFF2-40B4-BE49-F238E27FC236}">
                <a16:creationId xmlns:a16="http://schemas.microsoft.com/office/drawing/2014/main" id="{7D8ACACD-F426-BDB7-619D-294A528B5840}"/>
              </a:ext>
            </a:extLst>
          </p:cNvPr>
          <p:cNvSpPr txBox="1"/>
          <p:nvPr/>
        </p:nvSpPr>
        <p:spPr>
          <a:xfrm>
            <a:off x="61936" y="924785"/>
            <a:ext cx="11835423" cy="707886"/>
          </a:xfrm>
          <a:prstGeom prst="rect">
            <a:avLst/>
          </a:prstGeom>
          <a:noFill/>
        </p:spPr>
        <p:txBody>
          <a:bodyPr wrap="square">
            <a:spAutoFit/>
          </a:bodyPr>
          <a:lstStyle/>
          <a:p>
            <a:pPr marL="285750" indent="-285750">
              <a:lnSpc>
                <a:spcPct val="100000"/>
              </a:lnSpc>
              <a:spcBef>
                <a:spcPts val="1200"/>
              </a:spcBef>
              <a:buFont typeface="Arial" panose="020B0604020202020204" pitchFamily="34" charset="0"/>
              <a:buChar char="•"/>
            </a:pPr>
            <a:r>
              <a:rPr lang="en-US" altLang="zh-CN" sz="2000" dirty="0" err="1">
                <a:latin typeface="Calibri" panose="020F0502020204030204" pitchFamily="34" charset="0"/>
                <a:ea typeface="Calibri" panose="020F0502020204030204" pitchFamily="34" charset="0"/>
                <a:cs typeface="Calibri" panose="020F0502020204030204" pitchFamily="34" charset="0"/>
              </a:rPr>
              <a:t>MeatSpec</a:t>
            </a:r>
            <a:r>
              <a:rPr lang="en-US" altLang="zh-CN" sz="2000" dirty="0">
                <a:latin typeface="Calibri" panose="020F0502020204030204" pitchFamily="34" charset="0"/>
                <a:ea typeface="Calibri" panose="020F0502020204030204" pitchFamily="34" charset="0"/>
                <a:cs typeface="Calibri" panose="020F0502020204030204" pitchFamily="34" charset="0"/>
              </a:rPr>
              <a:t> is robust under majority of the environments and have good extendibility to new meat types and concentration.</a:t>
            </a:r>
          </a:p>
        </p:txBody>
      </p:sp>
      <p:pic>
        <p:nvPicPr>
          <p:cNvPr id="4" name="图片 3">
            <a:extLst>
              <a:ext uri="{FF2B5EF4-FFF2-40B4-BE49-F238E27FC236}">
                <a16:creationId xmlns:a16="http://schemas.microsoft.com/office/drawing/2014/main" id="{CC151569-F6E7-236F-E8A8-B1213B61A4C2}"/>
              </a:ext>
            </a:extLst>
          </p:cNvPr>
          <p:cNvPicPr>
            <a:picLocks noChangeAspect="1"/>
          </p:cNvPicPr>
          <p:nvPr/>
        </p:nvPicPr>
        <p:blipFill>
          <a:blip r:embed="rId3"/>
          <a:stretch>
            <a:fillRect/>
          </a:stretch>
        </p:blipFill>
        <p:spPr>
          <a:xfrm>
            <a:off x="369787" y="2923690"/>
            <a:ext cx="8403510" cy="3498377"/>
          </a:xfrm>
          <a:prstGeom prst="rect">
            <a:avLst/>
          </a:prstGeom>
        </p:spPr>
      </p:pic>
      <p:pic>
        <p:nvPicPr>
          <p:cNvPr id="9" name="图片 8">
            <a:extLst>
              <a:ext uri="{FF2B5EF4-FFF2-40B4-BE49-F238E27FC236}">
                <a16:creationId xmlns:a16="http://schemas.microsoft.com/office/drawing/2014/main" id="{F676E7D0-B04F-C95E-E0C8-6756D4D64E13}"/>
              </a:ext>
            </a:extLst>
          </p:cNvPr>
          <p:cNvPicPr>
            <a:picLocks noChangeAspect="1"/>
          </p:cNvPicPr>
          <p:nvPr/>
        </p:nvPicPr>
        <p:blipFill rotWithShape="1">
          <a:blip r:embed="rId4"/>
          <a:srcRect l="500" r="65333"/>
          <a:stretch/>
        </p:blipFill>
        <p:spPr>
          <a:xfrm>
            <a:off x="9031980" y="2813599"/>
            <a:ext cx="2696036" cy="1768561"/>
          </a:xfrm>
          <a:prstGeom prst="rect">
            <a:avLst/>
          </a:prstGeom>
        </p:spPr>
      </p:pic>
      <p:pic>
        <p:nvPicPr>
          <p:cNvPr id="10" name="图片 9">
            <a:extLst>
              <a:ext uri="{FF2B5EF4-FFF2-40B4-BE49-F238E27FC236}">
                <a16:creationId xmlns:a16="http://schemas.microsoft.com/office/drawing/2014/main" id="{39B7B41C-9115-0AF3-59BF-2FEEB29673FB}"/>
              </a:ext>
            </a:extLst>
          </p:cNvPr>
          <p:cNvPicPr>
            <a:picLocks noChangeAspect="1"/>
          </p:cNvPicPr>
          <p:nvPr/>
        </p:nvPicPr>
        <p:blipFill rotWithShape="1">
          <a:blip r:embed="rId4"/>
          <a:srcRect l="69667"/>
          <a:stretch/>
        </p:blipFill>
        <p:spPr>
          <a:xfrm>
            <a:off x="9031980" y="4582160"/>
            <a:ext cx="2696036" cy="1992060"/>
          </a:xfrm>
          <a:prstGeom prst="rect">
            <a:avLst/>
          </a:prstGeom>
        </p:spPr>
      </p:pic>
      <p:pic>
        <p:nvPicPr>
          <p:cNvPr id="3" name="图片 2">
            <a:extLst>
              <a:ext uri="{FF2B5EF4-FFF2-40B4-BE49-F238E27FC236}">
                <a16:creationId xmlns:a16="http://schemas.microsoft.com/office/drawing/2014/main" id="{45D1235E-7D76-00E4-C0B4-B09981C78791}"/>
              </a:ext>
            </a:extLst>
          </p:cNvPr>
          <p:cNvPicPr>
            <a:picLocks noChangeAspect="1"/>
          </p:cNvPicPr>
          <p:nvPr/>
        </p:nvPicPr>
        <p:blipFill rotWithShape="1">
          <a:blip r:embed="rId5"/>
          <a:srcRect l="1" r="-698"/>
          <a:stretch/>
        </p:blipFill>
        <p:spPr>
          <a:xfrm>
            <a:off x="1863945" y="1679952"/>
            <a:ext cx="8231403" cy="1096483"/>
          </a:xfrm>
          <a:prstGeom prst="rect">
            <a:avLst/>
          </a:prstGeom>
        </p:spPr>
      </p:pic>
    </p:spTree>
    <p:extLst>
      <p:ext uri="{BB962C8B-B14F-4D97-AF65-F5344CB8AC3E}">
        <p14:creationId xmlns:p14="http://schemas.microsoft.com/office/powerpoint/2010/main" val="656412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25DF081-2D95-7AFC-64EB-9E9A14C90764}"/>
              </a:ext>
            </a:extLst>
          </p:cNvPr>
          <p:cNvSpPr>
            <a:spLocks noGrp="1"/>
          </p:cNvSpPr>
          <p:nvPr>
            <p:ph type="body" sz="quarter" idx="10"/>
          </p:nvPr>
        </p:nvSpPr>
        <p:spPr>
          <a:xfrm>
            <a:off x="61937" y="97111"/>
            <a:ext cx="12029725" cy="529569"/>
          </a:xfrm>
        </p:spPr>
        <p:txBody>
          <a:bodyPr/>
          <a:lstStyle/>
          <a:p>
            <a:r>
              <a:rPr lang="en-US" altLang="zh-CN" dirty="0"/>
              <a:t>Conclusion</a:t>
            </a:r>
            <a:endParaRPr lang="zh-CN" altLang="en-US" dirty="0"/>
          </a:p>
        </p:txBody>
      </p:sp>
      <p:sp>
        <p:nvSpPr>
          <p:cNvPr id="7" name="灯片编号占位符 6"/>
          <p:cNvSpPr>
            <a:spLocks noGrp="1"/>
          </p:cNvSpPr>
          <p:nvPr>
            <p:ph type="sldNum" sz="quarter" idx="4294967295"/>
          </p:nvPr>
        </p:nvSpPr>
        <p:spPr>
          <a:xfrm>
            <a:off x="9448800" y="6356350"/>
            <a:ext cx="2743200" cy="365125"/>
          </a:xfrm>
        </p:spPr>
        <p:txBody>
          <a:bodyPr/>
          <a:lstStyle/>
          <a:p>
            <a:fld id="{7691DC72-544D-664B-9B1F-2F70143EC814}" type="slidenum">
              <a:rPr lang="en-US" smtClean="0">
                <a:latin typeface="Calibri" panose="020F0502020204030204" pitchFamily="34" charset="0"/>
                <a:ea typeface="Calibri" panose="020F0502020204030204" pitchFamily="34" charset="0"/>
                <a:cs typeface="Calibri" panose="020F0502020204030204" pitchFamily="34" charset="0"/>
              </a:rPr>
              <a:t>14</a:t>
            </a:fld>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21" name="文本框 20">
            <a:extLst>
              <a:ext uri="{FF2B5EF4-FFF2-40B4-BE49-F238E27FC236}">
                <a16:creationId xmlns:a16="http://schemas.microsoft.com/office/drawing/2014/main" id="{7D8ACACD-F426-BDB7-619D-294A528B5840}"/>
              </a:ext>
            </a:extLst>
          </p:cNvPr>
          <p:cNvSpPr txBox="1"/>
          <p:nvPr/>
        </p:nvSpPr>
        <p:spPr>
          <a:xfrm>
            <a:off x="365760" y="924785"/>
            <a:ext cx="11531599" cy="1200329"/>
          </a:xfrm>
          <a:prstGeom prst="rect">
            <a:avLst/>
          </a:prstGeom>
          <a:noFill/>
        </p:spPr>
        <p:txBody>
          <a:bodyPr wrap="square">
            <a:spAutoFit/>
          </a:bodyPr>
          <a:lstStyle/>
          <a:p>
            <a:pPr marL="285750" indent="-285750">
              <a:lnSpc>
                <a:spcPct val="100000"/>
              </a:lnSpc>
              <a:spcBef>
                <a:spcPts val="1200"/>
              </a:spcBef>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We develop </a:t>
            </a:r>
            <a:r>
              <a:rPr lang="en-US" altLang="zh-CN" sz="2400" dirty="0" err="1">
                <a:latin typeface="Calibri" panose="020F0502020204030204" pitchFamily="34" charset="0"/>
                <a:ea typeface="Calibri" panose="020F0502020204030204" pitchFamily="34" charset="0"/>
                <a:cs typeface="Calibri" panose="020F0502020204030204" pitchFamily="34" charset="0"/>
              </a:rPr>
              <a:t>MeatSpec</a:t>
            </a:r>
            <a:r>
              <a:rPr lang="en-US" altLang="zh-CN" sz="2400" dirty="0">
                <a:latin typeface="Calibri" panose="020F0502020204030204" pitchFamily="34" charset="0"/>
                <a:ea typeface="Calibri" panose="020F0502020204030204" pitchFamily="34" charset="0"/>
                <a:cs typeface="Calibri" panose="020F0502020204030204" pitchFamily="34" charset="0"/>
              </a:rPr>
              <a:t>, </a:t>
            </a:r>
            <a:r>
              <a:rPr lang="en-US" altLang="zh-CN" sz="2400" b="1" dirty="0">
                <a:latin typeface="Calibri" panose="020F0502020204030204" pitchFamily="34" charset="0"/>
                <a:ea typeface="Calibri" panose="020F0502020204030204" pitchFamily="34" charset="0"/>
                <a:cs typeface="Calibri" panose="020F0502020204030204" pitchFamily="34" charset="0"/>
              </a:rPr>
              <a:t>the first consumer-grade meat adulteration detection system </a:t>
            </a:r>
            <a:r>
              <a:rPr lang="en-US" altLang="zh-CN" sz="2400" dirty="0">
                <a:latin typeface="Calibri" panose="020F0502020204030204" pitchFamily="34" charset="0"/>
                <a:ea typeface="Calibri" panose="020F0502020204030204" pitchFamily="34" charset="0"/>
                <a:cs typeface="Calibri" panose="020F0502020204030204" pitchFamily="34" charset="0"/>
              </a:rPr>
              <a:t>that can accurately distinguish authentic meat from various adulterants and identify the types of adulteration.</a:t>
            </a:r>
          </a:p>
        </p:txBody>
      </p:sp>
      <p:pic>
        <p:nvPicPr>
          <p:cNvPr id="11" name="图片 10">
            <a:extLst>
              <a:ext uri="{FF2B5EF4-FFF2-40B4-BE49-F238E27FC236}">
                <a16:creationId xmlns:a16="http://schemas.microsoft.com/office/drawing/2014/main" id="{10409873-6519-6E5E-B07E-69572C34C3BA}"/>
              </a:ext>
            </a:extLst>
          </p:cNvPr>
          <p:cNvPicPr>
            <a:picLocks noChangeAspect="1"/>
          </p:cNvPicPr>
          <p:nvPr/>
        </p:nvPicPr>
        <p:blipFill>
          <a:blip r:embed="rId3"/>
          <a:stretch>
            <a:fillRect/>
          </a:stretch>
        </p:blipFill>
        <p:spPr>
          <a:xfrm>
            <a:off x="3474736" y="3103664"/>
            <a:ext cx="5242528" cy="2829551"/>
          </a:xfrm>
          <a:prstGeom prst="rect">
            <a:avLst/>
          </a:prstGeom>
          <a:solidFill>
            <a:schemeClr val="tx2">
              <a:lumMod val="50000"/>
              <a:lumOff val="50000"/>
            </a:schemeClr>
          </a:solidFill>
        </p:spPr>
      </p:pic>
      <p:grpSp>
        <p:nvGrpSpPr>
          <p:cNvPr id="12" name="组合 11">
            <a:extLst>
              <a:ext uri="{FF2B5EF4-FFF2-40B4-BE49-F238E27FC236}">
                <a16:creationId xmlns:a16="http://schemas.microsoft.com/office/drawing/2014/main" id="{D5B8FBE1-E8B6-BCD4-B437-4D685915DAC4}"/>
              </a:ext>
            </a:extLst>
          </p:cNvPr>
          <p:cNvGrpSpPr/>
          <p:nvPr/>
        </p:nvGrpSpPr>
        <p:grpSpPr>
          <a:xfrm>
            <a:off x="2180273" y="3278400"/>
            <a:ext cx="1542371" cy="1542371"/>
            <a:chOff x="134738" y="3541697"/>
            <a:chExt cx="1294463" cy="1294463"/>
          </a:xfrm>
        </p:grpSpPr>
        <p:pic>
          <p:nvPicPr>
            <p:cNvPr id="13" name="图形 12" descr="用户 纯色填充">
              <a:extLst>
                <a:ext uri="{FF2B5EF4-FFF2-40B4-BE49-F238E27FC236}">
                  <a16:creationId xmlns:a16="http://schemas.microsoft.com/office/drawing/2014/main" id="{C7DBC282-020E-5D91-708B-9826F767F4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738" y="3541697"/>
              <a:ext cx="1294463" cy="1294463"/>
            </a:xfrm>
            <a:prstGeom prst="rect">
              <a:avLst/>
            </a:prstGeom>
          </p:spPr>
        </p:pic>
        <p:sp>
          <p:nvSpPr>
            <p:cNvPr id="14" name="文本框 13">
              <a:extLst>
                <a:ext uri="{FF2B5EF4-FFF2-40B4-BE49-F238E27FC236}">
                  <a16:creationId xmlns:a16="http://schemas.microsoft.com/office/drawing/2014/main" id="{080CA940-D80E-3BBF-B833-0972E7173981}"/>
                </a:ext>
              </a:extLst>
            </p:cNvPr>
            <p:cNvSpPr txBox="1"/>
            <p:nvPr/>
          </p:nvSpPr>
          <p:spPr>
            <a:xfrm>
              <a:off x="440340" y="4267185"/>
              <a:ext cx="683260" cy="335800"/>
            </a:xfrm>
            <a:prstGeom prst="rect">
              <a:avLst/>
            </a:prstGeom>
            <a:noFill/>
          </p:spPr>
          <p:txBody>
            <a:bodyPr wrap="square">
              <a:spAutoFit/>
            </a:bodyPr>
            <a:lstStyle/>
            <a:p>
              <a:pPr algn="ctr"/>
              <a:r>
                <a:rPr kumimoji="1" lang="en-US" altLang="zh-CN" sz="2000" b="1" dirty="0">
                  <a:solidFill>
                    <a:schemeClr val="bg1"/>
                  </a:solidFill>
                  <a:latin typeface="Calibri" panose="020F0502020204030204" pitchFamily="34" charset="0"/>
                  <a:ea typeface="Calibri" panose="020F0502020204030204" pitchFamily="34" charset="0"/>
                  <a:cs typeface="Calibri" panose="020F0502020204030204" pitchFamily="34" charset="0"/>
                </a:rPr>
                <a:t>User</a:t>
              </a:r>
              <a:endParaRPr lang="zh-CN" altLang="en-US" sz="2000" dirty="0">
                <a:solidFill>
                  <a:schemeClr val="bg1"/>
                </a:solidFill>
              </a:endParaRPr>
            </a:p>
          </p:txBody>
        </p:sp>
      </p:grpSp>
      <p:cxnSp>
        <p:nvCxnSpPr>
          <p:cNvPr id="15" name="连接符: 肘形 14">
            <a:extLst>
              <a:ext uri="{FF2B5EF4-FFF2-40B4-BE49-F238E27FC236}">
                <a16:creationId xmlns:a16="http://schemas.microsoft.com/office/drawing/2014/main" id="{44B45F2B-9534-376E-D8B8-778AAA99C2B9}"/>
              </a:ext>
            </a:extLst>
          </p:cNvPr>
          <p:cNvCxnSpPr>
            <a:cxnSpLocks/>
            <a:endCxn id="16" idx="0"/>
          </p:cNvCxnSpPr>
          <p:nvPr/>
        </p:nvCxnSpPr>
        <p:spPr>
          <a:xfrm flipV="1">
            <a:off x="3383917" y="3238498"/>
            <a:ext cx="1299327" cy="910155"/>
          </a:xfrm>
          <a:prstGeom prst="bentConnector4">
            <a:avLst>
              <a:gd name="adj1" fmla="val 48835"/>
              <a:gd name="adj2" fmla="val 125117"/>
            </a:avLst>
          </a:prstGeom>
          <a:ln w="28575">
            <a:prstDash val="sysDot"/>
            <a:tailEnd type="triangle"/>
          </a:ln>
        </p:spPr>
        <p:style>
          <a:lnRef idx="2">
            <a:schemeClr val="accent1"/>
          </a:lnRef>
          <a:fillRef idx="0">
            <a:schemeClr val="accent1"/>
          </a:fillRef>
          <a:effectRef idx="1">
            <a:schemeClr val="accent1"/>
          </a:effectRef>
          <a:fontRef idx="minor">
            <a:schemeClr val="tx1"/>
          </a:fontRef>
        </p:style>
      </p:cxnSp>
      <p:sp>
        <p:nvSpPr>
          <p:cNvPr id="16" name="椭圆 15">
            <a:extLst>
              <a:ext uri="{FF2B5EF4-FFF2-40B4-BE49-F238E27FC236}">
                <a16:creationId xmlns:a16="http://schemas.microsoft.com/office/drawing/2014/main" id="{52797425-2283-C131-80DA-45E586C5BBAA}"/>
              </a:ext>
            </a:extLst>
          </p:cNvPr>
          <p:cNvSpPr/>
          <p:nvPr/>
        </p:nvSpPr>
        <p:spPr>
          <a:xfrm>
            <a:off x="4652979" y="3238498"/>
            <a:ext cx="60529" cy="7980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E97CD283-2165-6395-FF01-BA2F423A9A53}"/>
              </a:ext>
            </a:extLst>
          </p:cNvPr>
          <p:cNvSpPr txBox="1"/>
          <p:nvPr/>
        </p:nvSpPr>
        <p:spPr>
          <a:xfrm>
            <a:off x="3064361" y="2617285"/>
            <a:ext cx="1938437" cy="400110"/>
          </a:xfrm>
          <a:prstGeom prst="rect">
            <a:avLst/>
          </a:prstGeom>
          <a:noFill/>
        </p:spPr>
        <p:txBody>
          <a:bodyPr wrap="square">
            <a:spAutoFit/>
          </a:bodyPr>
          <a:lstStyle/>
          <a:p>
            <a:pPr algn="ctr"/>
            <a:r>
              <a:rPr kumimoji="1" lang="en-US" altLang="zh-CN" sz="2000" dirty="0">
                <a:solidFill>
                  <a:srgbClr val="215F9A"/>
                </a:solidFill>
                <a:latin typeface="Calibri" panose="020F0502020204030204" pitchFamily="34" charset="0"/>
                <a:ea typeface="Calibri" panose="020F0502020204030204" pitchFamily="34" charset="0"/>
                <a:cs typeface="Calibri" panose="020F0502020204030204" pitchFamily="34" charset="0"/>
              </a:rPr>
              <a:t>put the sample </a:t>
            </a:r>
            <a:endParaRPr lang="zh-CN" altLang="en-US" sz="2000" dirty="0">
              <a:solidFill>
                <a:srgbClr val="215F9A"/>
              </a:solidFill>
            </a:endParaRPr>
          </a:p>
        </p:txBody>
      </p:sp>
      <p:sp>
        <p:nvSpPr>
          <p:cNvPr id="19" name="文本框 18">
            <a:extLst>
              <a:ext uri="{FF2B5EF4-FFF2-40B4-BE49-F238E27FC236}">
                <a16:creationId xmlns:a16="http://schemas.microsoft.com/office/drawing/2014/main" id="{B6E75159-4AFE-A9F4-385B-7CDB047C7A23}"/>
              </a:ext>
            </a:extLst>
          </p:cNvPr>
          <p:cNvSpPr txBox="1"/>
          <p:nvPr/>
        </p:nvSpPr>
        <p:spPr>
          <a:xfrm>
            <a:off x="8954762" y="3942774"/>
            <a:ext cx="2505718" cy="1200329"/>
          </a:xfrm>
          <a:prstGeom prst="rect">
            <a:avLst/>
          </a:prstGeom>
          <a:noFill/>
        </p:spPr>
        <p:txBody>
          <a:bodyPr wrap="square">
            <a:spAutoFit/>
          </a:bodyPr>
          <a:lstStyle/>
          <a:p>
            <a:pPr marL="342900" indent="-342900">
              <a:buFont typeface="Wingdings" panose="05000000000000000000" pitchFamily="2" charset="2"/>
              <a:buChar char="J"/>
            </a:pPr>
            <a:r>
              <a:rPr kumimoji="1" lang="en-US" altLang="zh-CN" sz="2400" b="1" dirty="0">
                <a:solidFill>
                  <a:srgbClr val="163E64"/>
                </a:solidFill>
                <a:latin typeface="Calibri" panose="020F0502020204030204" pitchFamily="34" charset="0"/>
                <a:ea typeface="Calibri" panose="020F0502020204030204" pitchFamily="34" charset="0"/>
                <a:cs typeface="Calibri" panose="020F0502020204030204" pitchFamily="34" charset="0"/>
              </a:rPr>
              <a:t>Low cost</a:t>
            </a:r>
            <a:endParaRPr kumimoji="1" lang="en-US" altLang="zh-CN" sz="2400" dirty="0">
              <a:solidFill>
                <a:srgbClr val="163E64"/>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Wingdings" panose="05000000000000000000" pitchFamily="2" charset="2"/>
              <a:buChar char="J"/>
            </a:pPr>
            <a:r>
              <a:rPr kumimoji="1" lang="en-US" altLang="zh-CN" sz="2400" b="1" dirty="0">
                <a:solidFill>
                  <a:srgbClr val="163E64"/>
                </a:solidFill>
                <a:latin typeface="Calibri" panose="020F0502020204030204" pitchFamily="34" charset="0"/>
                <a:ea typeface="Calibri" panose="020F0502020204030204" pitchFamily="34" charset="0"/>
                <a:cs typeface="Calibri" panose="020F0502020204030204" pitchFamily="34" charset="0"/>
              </a:rPr>
              <a:t>User-friendly</a:t>
            </a:r>
          </a:p>
          <a:p>
            <a:pPr marL="342900" indent="-342900">
              <a:buFont typeface="Wingdings" panose="05000000000000000000" pitchFamily="2" charset="2"/>
              <a:buChar char="J"/>
            </a:pPr>
            <a:r>
              <a:rPr kumimoji="1" lang="en-US" altLang="zh-CN" sz="2400" b="1" dirty="0">
                <a:solidFill>
                  <a:srgbClr val="163E64"/>
                </a:solidFill>
                <a:latin typeface="Calibri" panose="020F0502020204030204" pitchFamily="34" charset="0"/>
                <a:ea typeface="Calibri" panose="020F0502020204030204" pitchFamily="34" charset="0"/>
                <a:cs typeface="Calibri" panose="020F0502020204030204" pitchFamily="34" charset="0"/>
              </a:rPr>
              <a:t>Accurate</a:t>
            </a:r>
            <a:endParaRPr kumimoji="1" lang="en-US" altLang="zh-CN" sz="2400" dirty="0">
              <a:solidFill>
                <a:srgbClr val="163E64"/>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0759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0;p17">
            <a:extLst>
              <a:ext uri="{FF2B5EF4-FFF2-40B4-BE49-F238E27FC236}">
                <a16:creationId xmlns:a16="http://schemas.microsoft.com/office/drawing/2014/main" id="{236BA080-119A-8012-CCE6-0D30BE29C2AF}"/>
              </a:ext>
            </a:extLst>
          </p:cNvPr>
          <p:cNvSpPr/>
          <p:nvPr/>
        </p:nvSpPr>
        <p:spPr>
          <a:xfrm flipH="1">
            <a:off x="6096000" y="1"/>
            <a:ext cx="6096000" cy="246325"/>
          </a:xfrm>
          <a:prstGeom prst="rect">
            <a:avLst/>
          </a:prstGeom>
          <a:solidFill>
            <a:srgbClr val="003366"/>
          </a:solidFill>
          <a:ln>
            <a:noFill/>
          </a:ln>
        </p:spPr>
        <p:txBody>
          <a:bodyPr spcFirstLastPara="1" wrap="square" lIns="121900" tIns="121900" rIns="121900" bIns="121900" anchor="ctr" anchorCtr="0">
            <a:noAutofit/>
          </a:bodyPr>
          <a:lstStyle/>
          <a:p>
            <a:endParaRPr sz="2400">
              <a:latin typeface="Calibri" panose="020F0502020204030204" pitchFamily="34" charset="0"/>
              <a:ea typeface="Calibri" panose="020F0502020204030204" pitchFamily="34" charset="0"/>
              <a:cs typeface="Calibri" panose="020F0502020204030204" pitchFamily="34" charset="0"/>
            </a:endParaRPr>
          </a:p>
        </p:txBody>
      </p:sp>
      <p:sp>
        <p:nvSpPr>
          <p:cNvPr id="5" name="Google Shape;101;p17">
            <a:extLst>
              <a:ext uri="{FF2B5EF4-FFF2-40B4-BE49-F238E27FC236}">
                <a16:creationId xmlns:a16="http://schemas.microsoft.com/office/drawing/2014/main" id="{0A7B4E72-343A-C25E-F95A-2CCF592E55F1}"/>
              </a:ext>
            </a:extLst>
          </p:cNvPr>
          <p:cNvSpPr/>
          <p:nvPr/>
        </p:nvSpPr>
        <p:spPr>
          <a:xfrm flipH="1">
            <a:off x="67" y="1"/>
            <a:ext cx="6096000" cy="246325"/>
          </a:xfrm>
          <a:prstGeom prst="rect">
            <a:avLst/>
          </a:prstGeom>
          <a:solidFill>
            <a:srgbClr val="996600"/>
          </a:solidFill>
          <a:ln>
            <a:noFill/>
          </a:ln>
        </p:spPr>
        <p:txBody>
          <a:bodyPr spcFirstLastPara="1" wrap="square" lIns="121900" tIns="121900" rIns="121900" bIns="121900" anchor="ctr" anchorCtr="0">
            <a:noAutofit/>
          </a:bodyPr>
          <a:lstStyle/>
          <a:p>
            <a:endParaRPr sz="2400">
              <a:latin typeface="Calibri" panose="020F0502020204030204" pitchFamily="34" charset="0"/>
              <a:ea typeface="Calibri" panose="020F0502020204030204" pitchFamily="34" charset="0"/>
              <a:cs typeface="Calibri" panose="020F0502020204030204" pitchFamily="34" charset="0"/>
            </a:endParaRPr>
          </a:p>
        </p:txBody>
      </p:sp>
      <p:sp>
        <p:nvSpPr>
          <p:cNvPr id="6" name="Title 6">
            <a:extLst>
              <a:ext uri="{FF2B5EF4-FFF2-40B4-BE49-F238E27FC236}">
                <a16:creationId xmlns:a16="http://schemas.microsoft.com/office/drawing/2014/main" id="{C3EE8D54-8EB2-4779-F663-D996ACE14461}"/>
              </a:ext>
            </a:extLst>
          </p:cNvPr>
          <p:cNvSpPr txBox="1">
            <a:spLocks/>
          </p:cNvSpPr>
          <p:nvPr/>
        </p:nvSpPr>
        <p:spPr>
          <a:xfrm>
            <a:off x="804483" y="1710734"/>
            <a:ext cx="10581140" cy="19937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7200" b="1" dirty="0">
                <a:solidFill>
                  <a:srgbClr val="003366"/>
                </a:solidFill>
                <a:latin typeface="Calibri" panose="020F0502020204030204" pitchFamily="34" charset="0"/>
                <a:ea typeface="Calibri" panose="020F0502020204030204" pitchFamily="34" charset="0"/>
                <a:cs typeface="Calibri" panose="020F0502020204030204" pitchFamily="34" charset="0"/>
              </a:rPr>
              <a:t>Thank</a:t>
            </a:r>
            <a:r>
              <a:rPr lang="zh-CN" altLang="en-US" sz="7200" b="1" dirty="0">
                <a:solidFill>
                  <a:srgbClr val="003366"/>
                </a:solidFill>
                <a:latin typeface="Calibri" panose="020F0502020204030204" pitchFamily="34" charset="0"/>
                <a:cs typeface="Calibri" panose="020F0502020204030204" pitchFamily="34" charset="0"/>
              </a:rPr>
              <a:t> </a:t>
            </a:r>
            <a:r>
              <a:rPr lang="en-US" altLang="zh-CN" sz="7200" b="1" dirty="0">
                <a:solidFill>
                  <a:srgbClr val="003366"/>
                </a:solidFill>
                <a:latin typeface="Calibri" panose="020F0502020204030204" pitchFamily="34" charset="0"/>
                <a:ea typeface="Calibri" panose="020F0502020204030204" pitchFamily="34" charset="0"/>
                <a:cs typeface="Calibri" panose="020F0502020204030204" pitchFamily="34" charset="0"/>
              </a:rPr>
              <a:t>you!</a:t>
            </a:r>
            <a:endParaRPr lang="en-GB" sz="7200" b="1" dirty="0">
              <a:solidFill>
                <a:srgbClr val="003366"/>
              </a:solidFill>
              <a:latin typeface="Calibri" panose="020F0502020204030204" pitchFamily="34" charset="0"/>
              <a:ea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B884B34A-1D96-CBE9-DFE2-3E2960845A97}"/>
              </a:ext>
            </a:extLst>
          </p:cNvPr>
          <p:cNvSpPr>
            <a:spLocks noGrp="1"/>
          </p:cNvSpPr>
          <p:nvPr>
            <p:ph type="sldNum" sz="quarter" idx="12"/>
          </p:nvPr>
        </p:nvSpPr>
        <p:spPr/>
        <p:txBody>
          <a:bodyPr/>
          <a:lstStyle/>
          <a:p>
            <a:fld id="{FF3EE46A-FC5B-014B-B82E-8707EB59F1ED}" type="slidenum">
              <a:rPr lang="en-GB" smtClean="0">
                <a:latin typeface="Calibri" panose="020F0502020204030204" pitchFamily="34" charset="0"/>
                <a:ea typeface="Calibri" panose="020F0502020204030204" pitchFamily="34" charset="0"/>
                <a:cs typeface="Calibri" panose="020F0502020204030204" pitchFamily="34" charset="0"/>
              </a:rPr>
              <a:t>15</a:t>
            </a:fld>
            <a:endParaRPr lang="en-GB">
              <a:latin typeface="Calibri" panose="020F0502020204030204" pitchFamily="34" charset="0"/>
              <a:ea typeface="Calibri" panose="020F0502020204030204" pitchFamily="34" charset="0"/>
              <a:cs typeface="Calibri" panose="020F0502020204030204" pitchFamily="34" charset="0"/>
            </a:endParaRPr>
          </a:p>
        </p:txBody>
      </p:sp>
      <p:pic>
        <p:nvPicPr>
          <p:cNvPr id="7" name="Picture 40" descr="Hong Kong Skyline Panorama at Dawn - William Furniss Photography">
            <a:extLst>
              <a:ext uri="{FF2B5EF4-FFF2-40B4-BE49-F238E27FC236}">
                <a16:creationId xmlns:a16="http://schemas.microsoft.com/office/drawing/2014/main" id="{CCF5E416-98FC-EC77-456D-96270DF816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9" t="9701" r="1112" b="14949"/>
          <a:stretch/>
        </p:blipFill>
        <p:spPr bwMode="auto">
          <a:xfrm>
            <a:off x="1" y="5007867"/>
            <a:ext cx="12190105" cy="1850133"/>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17">
            <a:extLst>
              <a:ext uri="{FF2B5EF4-FFF2-40B4-BE49-F238E27FC236}">
                <a16:creationId xmlns:a16="http://schemas.microsoft.com/office/drawing/2014/main" id="{72916444-C426-C7C1-AF8E-FC89ECE22A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4583" y="443355"/>
            <a:ext cx="536470" cy="825769"/>
          </a:xfrm>
          <a:prstGeom prst="rect">
            <a:avLst/>
          </a:prstGeom>
        </p:spPr>
      </p:pic>
      <p:pic>
        <p:nvPicPr>
          <p:cNvPr id="11" name="Picture 26">
            <a:extLst>
              <a:ext uri="{FF2B5EF4-FFF2-40B4-BE49-F238E27FC236}">
                <a16:creationId xmlns:a16="http://schemas.microsoft.com/office/drawing/2014/main" id="{7A27449A-2EC9-EEDD-315D-C8AF1EF0FCE2}"/>
              </a:ext>
            </a:extLst>
          </p:cNvPr>
          <p:cNvPicPr>
            <a:picLocks noChangeAspect="1"/>
          </p:cNvPicPr>
          <p:nvPr/>
        </p:nvPicPr>
        <p:blipFill>
          <a:blip r:embed="rId6" cstate="print"/>
          <a:stretch>
            <a:fillRect/>
          </a:stretch>
        </p:blipFill>
        <p:spPr>
          <a:xfrm>
            <a:off x="1102706" y="382605"/>
            <a:ext cx="3617400" cy="871793"/>
          </a:xfrm>
          <a:prstGeom prst="rect">
            <a:avLst/>
          </a:prstGeom>
        </p:spPr>
      </p:pic>
      <p:grpSp>
        <p:nvGrpSpPr>
          <p:cNvPr id="12" name="组合 11">
            <a:extLst>
              <a:ext uri="{FF2B5EF4-FFF2-40B4-BE49-F238E27FC236}">
                <a16:creationId xmlns:a16="http://schemas.microsoft.com/office/drawing/2014/main" id="{4165E96E-843D-564F-9819-6D4BA3B4AEA7}"/>
              </a:ext>
            </a:extLst>
          </p:cNvPr>
          <p:cNvGrpSpPr/>
          <p:nvPr/>
        </p:nvGrpSpPr>
        <p:grpSpPr>
          <a:xfrm>
            <a:off x="10161370" y="341200"/>
            <a:ext cx="1855848" cy="927924"/>
            <a:chOff x="9672638" y="326474"/>
            <a:chExt cx="1855848" cy="927924"/>
          </a:xfrm>
        </p:grpSpPr>
        <p:pic>
          <p:nvPicPr>
            <p:cNvPr id="13" name="Picture 2" descr="MobiCom 2024: The 30th Annual International Conference on Mobile ...">
              <a:extLst>
                <a:ext uri="{FF2B5EF4-FFF2-40B4-BE49-F238E27FC236}">
                  <a16:creationId xmlns:a16="http://schemas.microsoft.com/office/drawing/2014/main" id="{5BF8885E-F764-DC13-D5FD-FFA8E4EAC7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72638" y="326474"/>
              <a:ext cx="927924" cy="9279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MobiCom 2024: The 30th Annual International Conference on Mobile ...">
              <a:extLst>
                <a:ext uri="{FF2B5EF4-FFF2-40B4-BE49-F238E27FC236}">
                  <a16:creationId xmlns:a16="http://schemas.microsoft.com/office/drawing/2014/main" id="{89697E94-96E6-CC9D-B4E9-B257B8A255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00562" y="326474"/>
              <a:ext cx="927924" cy="9279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4235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AA832B8-0A05-F832-7E91-ADC007DD98A0}"/>
              </a:ext>
            </a:extLst>
          </p:cNvPr>
          <p:cNvPicPr>
            <a:picLocks noChangeAspect="1"/>
          </p:cNvPicPr>
          <p:nvPr/>
        </p:nvPicPr>
        <p:blipFill>
          <a:blip r:embed="rId3"/>
          <a:stretch>
            <a:fillRect/>
          </a:stretch>
        </p:blipFill>
        <p:spPr>
          <a:xfrm>
            <a:off x="426950" y="1832745"/>
            <a:ext cx="5407406" cy="4740687"/>
          </a:xfrm>
          <a:prstGeom prst="rect">
            <a:avLst/>
          </a:prstGeom>
          <a:ln>
            <a:noFill/>
          </a:ln>
          <a:effectLst>
            <a:outerShdw blurRad="292100" dist="139700" dir="2700000" algn="tl" rotWithShape="0">
              <a:srgbClr val="333333">
                <a:alpha val="65000"/>
              </a:srgbClr>
            </a:outerShdw>
          </a:effectLst>
        </p:spPr>
      </p:pic>
      <p:pic>
        <p:nvPicPr>
          <p:cNvPr id="21" name="图片 20">
            <a:extLst>
              <a:ext uri="{FF2B5EF4-FFF2-40B4-BE49-F238E27FC236}">
                <a16:creationId xmlns:a16="http://schemas.microsoft.com/office/drawing/2014/main" id="{B25C8CD0-ECBC-34CE-82B9-9608F0DE7227}"/>
              </a:ext>
            </a:extLst>
          </p:cNvPr>
          <p:cNvPicPr>
            <a:picLocks noChangeAspect="1"/>
          </p:cNvPicPr>
          <p:nvPr/>
        </p:nvPicPr>
        <p:blipFill>
          <a:blip r:embed="rId4"/>
          <a:stretch>
            <a:fillRect/>
          </a:stretch>
        </p:blipFill>
        <p:spPr>
          <a:xfrm>
            <a:off x="868067" y="2665887"/>
            <a:ext cx="5360159" cy="1640018"/>
          </a:xfrm>
          <a:prstGeom prst="rect">
            <a:avLst/>
          </a:prstGeom>
          <a:ln>
            <a:noFill/>
          </a:ln>
          <a:effectLst>
            <a:outerShdw blurRad="292100" dist="139700" dir="2700000" algn="tl" rotWithShape="0">
              <a:srgbClr val="333333">
                <a:alpha val="65000"/>
              </a:srgbClr>
            </a:outerShdw>
          </a:effectLst>
        </p:spPr>
      </p:pic>
      <p:sp>
        <p:nvSpPr>
          <p:cNvPr id="15" name="Rectangle 1">
            <a:extLst>
              <a:ext uri="{FF2B5EF4-FFF2-40B4-BE49-F238E27FC236}">
                <a16:creationId xmlns:a16="http://schemas.microsoft.com/office/drawing/2014/main" id="{D43DA849-B5D5-592E-F003-827C4E2D0876}"/>
              </a:ext>
            </a:extLst>
          </p:cNvPr>
          <p:cNvSpPr/>
          <p:nvPr/>
        </p:nvSpPr>
        <p:spPr>
          <a:xfrm>
            <a:off x="-134" y="9894"/>
            <a:ext cx="12192000" cy="704005"/>
          </a:xfrm>
          <a:prstGeom prst="rect">
            <a:avLst/>
          </a:prstGeom>
          <a:gradFill flip="none" rotWithShape="1">
            <a:gsLst>
              <a:gs pos="0">
                <a:srgbClr val="14233D"/>
              </a:gs>
              <a:gs pos="50000">
                <a:srgbClr val="25447A"/>
              </a:gs>
              <a:gs pos="100000">
                <a:srgbClr val="3861A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200" dirty="0">
              <a:latin typeface="Calibri" panose="020F0502020204030204" pitchFamily="34" charset="0"/>
              <a:cs typeface="Calibri" panose="020F0502020204030204" pitchFamily="34" charset="0"/>
            </a:endParaRPr>
          </a:p>
        </p:txBody>
      </p:sp>
      <p:sp>
        <p:nvSpPr>
          <p:cNvPr id="60" name="文本占位符 59">
            <a:extLst>
              <a:ext uri="{FF2B5EF4-FFF2-40B4-BE49-F238E27FC236}">
                <a16:creationId xmlns:a16="http://schemas.microsoft.com/office/drawing/2014/main" id="{319C6DEC-02FF-9B5F-8729-7D0DB49FE49B}"/>
              </a:ext>
            </a:extLst>
          </p:cNvPr>
          <p:cNvSpPr>
            <a:spLocks noGrp="1"/>
          </p:cNvSpPr>
          <p:nvPr>
            <p:ph type="body" sz="quarter" idx="10"/>
          </p:nvPr>
        </p:nvSpPr>
        <p:spPr/>
        <p:txBody>
          <a:bodyPr/>
          <a:lstStyle/>
          <a:p>
            <a:r>
              <a:rPr lang="en-US" altLang="zh-CN" dirty="0"/>
              <a:t>Meat fraud is a growing economic and health issue</a:t>
            </a:r>
            <a:endParaRPr lang="zh-CN" altLang="en-US" sz="2800" dirty="0"/>
          </a:p>
        </p:txBody>
      </p:sp>
      <p:sp>
        <p:nvSpPr>
          <p:cNvPr id="41" name="Slide Number Placeholder 40">
            <a:extLst>
              <a:ext uri="{FF2B5EF4-FFF2-40B4-BE49-F238E27FC236}">
                <a16:creationId xmlns:a16="http://schemas.microsoft.com/office/drawing/2014/main" id="{EF9E4A7D-C63C-F54F-4A40-B49FE8BE3846}"/>
              </a:ext>
            </a:extLst>
          </p:cNvPr>
          <p:cNvSpPr>
            <a:spLocks noGrp="1"/>
          </p:cNvSpPr>
          <p:nvPr>
            <p:ph type="sldNum" sz="quarter" idx="4294967295"/>
          </p:nvPr>
        </p:nvSpPr>
        <p:spPr>
          <a:xfrm>
            <a:off x="9248535" y="6267290"/>
            <a:ext cx="2743200" cy="365125"/>
          </a:xfrm>
        </p:spPr>
        <p:txBody>
          <a:bodyPr/>
          <a:lstStyle/>
          <a:p>
            <a:fld id="{FF3EE46A-FC5B-014B-B82E-8707EB59F1ED}" type="slidenum">
              <a:rPr lang="en-GB" smtClean="0">
                <a:latin typeface="Calibri" panose="020F0502020204030204" pitchFamily="34" charset="0"/>
                <a:ea typeface="Calibri" panose="020F0502020204030204" pitchFamily="34" charset="0"/>
                <a:cs typeface="Calibri" panose="020F0502020204030204" pitchFamily="34" charset="0"/>
              </a:rPr>
              <a:t>2</a:t>
            </a:fld>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59" name="文本框 58">
            <a:extLst>
              <a:ext uri="{FF2B5EF4-FFF2-40B4-BE49-F238E27FC236}">
                <a16:creationId xmlns:a16="http://schemas.microsoft.com/office/drawing/2014/main" id="{CC4F3CA9-6692-5E37-3F48-3C16B840B61F}"/>
              </a:ext>
            </a:extLst>
          </p:cNvPr>
          <p:cNvSpPr txBox="1"/>
          <p:nvPr/>
        </p:nvSpPr>
        <p:spPr>
          <a:xfrm>
            <a:off x="467341" y="862642"/>
            <a:ext cx="11257050" cy="830997"/>
          </a:xfrm>
          <a:prstGeom prst="rect">
            <a:avLst/>
          </a:prstGeom>
          <a:noFill/>
        </p:spPr>
        <p:txBody>
          <a:bodyPr wrap="square">
            <a:spAutoFit/>
          </a:bodyPr>
          <a:lstStyle/>
          <a:p>
            <a:pPr marL="285750" indent="-285750">
              <a:buFont typeface="Arial" panose="020B0604020202020204" pitchFamily="34" charset="0"/>
              <a:buChar char="•"/>
            </a:pPr>
            <a:r>
              <a:rPr kumimoji="1" lang="en-US" altLang="zh-CN" sz="2400" dirty="0">
                <a:latin typeface="Calibri" panose="020F0502020204030204" pitchFamily="34" charset="0"/>
                <a:ea typeface="Calibri" panose="020F0502020204030204" pitchFamily="34" charset="0"/>
                <a:cs typeface="Calibri" panose="020F0502020204030204" pitchFamily="34" charset="0"/>
              </a:rPr>
              <a:t>Acts of fraud relating to meat products are ongoing, and a global economic and health  issue.</a:t>
            </a:r>
          </a:p>
        </p:txBody>
      </p:sp>
      <p:pic>
        <p:nvPicPr>
          <p:cNvPr id="11" name="图片 10">
            <a:extLst>
              <a:ext uri="{FF2B5EF4-FFF2-40B4-BE49-F238E27FC236}">
                <a16:creationId xmlns:a16="http://schemas.microsoft.com/office/drawing/2014/main" id="{5A25CE67-59FE-47D7-24C0-1D0520E8AD74}"/>
              </a:ext>
            </a:extLst>
          </p:cNvPr>
          <p:cNvPicPr>
            <a:picLocks noChangeAspect="1"/>
          </p:cNvPicPr>
          <p:nvPr/>
        </p:nvPicPr>
        <p:blipFill rotWithShape="1">
          <a:blip r:embed="rId5"/>
          <a:srcRect t="11127"/>
          <a:stretch/>
        </p:blipFill>
        <p:spPr>
          <a:xfrm>
            <a:off x="1363861" y="3538741"/>
            <a:ext cx="5377165" cy="2367371"/>
          </a:xfrm>
          <a:prstGeom prst="rect">
            <a:avLst/>
          </a:prstGeom>
          <a:ln>
            <a:noFill/>
          </a:ln>
          <a:effectLst>
            <a:outerShdw blurRad="292100" dist="139700" dir="2700000" algn="tl" rotWithShape="0">
              <a:srgbClr val="333333">
                <a:alpha val="65000"/>
              </a:srgbClr>
            </a:outerShdw>
          </a:effectLst>
        </p:spPr>
      </p:pic>
      <p:pic>
        <p:nvPicPr>
          <p:cNvPr id="5" name="图片 4">
            <a:extLst>
              <a:ext uri="{FF2B5EF4-FFF2-40B4-BE49-F238E27FC236}">
                <a16:creationId xmlns:a16="http://schemas.microsoft.com/office/drawing/2014/main" id="{42526544-D8F7-CAD2-9C2B-75C2F1A9E4C5}"/>
              </a:ext>
            </a:extLst>
          </p:cNvPr>
          <p:cNvPicPr>
            <a:picLocks noChangeAspect="1"/>
          </p:cNvPicPr>
          <p:nvPr/>
        </p:nvPicPr>
        <p:blipFill rotWithShape="1">
          <a:blip r:embed="rId6"/>
          <a:srcRect l="10853" r="3462" b="79968"/>
          <a:stretch/>
        </p:blipFill>
        <p:spPr>
          <a:xfrm>
            <a:off x="1839233" y="5008399"/>
            <a:ext cx="5397587" cy="994550"/>
          </a:xfrm>
          <a:prstGeom prst="rect">
            <a:avLst/>
          </a:prstGeom>
          <a:ln>
            <a:noFill/>
          </a:ln>
          <a:effectLst>
            <a:outerShdw blurRad="292100" dist="139700" dir="2700000" algn="tl" rotWithShape="0">
              <a:srgbClr val="333333">
                <a:alpha val="65000"/>
              </a:srgbClr>
            </a:outerShdw>
          </a:effectLst>
        </p:spPr>
      </p:pic>
      <p:grpSp>
        <p:nvGrpSpPr>
          <p:cNvPr id="30" name="组合 29">
            <a:extLst>
              <a:ext uri="{FF2B5EF4-FFF2-40B4-BE49-F238E27FC236}">
                <a16:creationId xmlns:a16="http://schemas.microsoft.com/office/drawing/2014/main" id="{2BC87733-67D2-6DCE-9990-5208D3BEA960}"/>
              </a:ext>
            </a:extLst>
          </p:cNvPr>
          <p:cNvGrpSpPr/>
          <p:nvPr/>
        </p:nvGrpSpPr>
        <p:grpSpPr>
          <a:xfrm>
            <a:off x="7236821" y="1397264"/>
            <a:ext cx="3644537" cy="2277699"/>
            <a:chOff x="1175657" y="3340866"/>
            <a:chExt cx="3644537" cy="2277699"/>
          </a:xfrm>
        </p:grpSpPr>
        <p:pic>
          <p:nvPicPr>
            <p:cNvPr id="1028" name="Picture 4" descr="Money Generic color lineal-color icon">
              <a:extLst>
                <a:ext uri="{FF2B5EF4-FFF2-40B4-BE49-F238E27FC236}">
                  <a16:creationId xmlns:a16="http://schemas.microsoft.com/office/drawing/2014/main" id="{F4DE43B4-63E2-DD1E-A8DB-2AE29485E1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4574" y="3340866"/>
              <a:ext cx="1446702" cy="1446702"/>
            </a:xfrm>
            <a:prstGeom prst="rect">
              <a:avLst/>
            </a:prstGeom>
            <a:noFill/>
            <a:extLst>
              <a:ext uri="{909E8E84-426E-40DD-AFC4-6F175D3DCCD1}">
                <a14:hiddenFill xmlns:a14="http://schemas.microsoft.com/office/drawing/2010/main">
                  <a:solidFill>
                    <a:srgbClr val="FFFFFF"/>
                  </a:solidFill>
                </a14:hiddenFill>
              </a:ext>
            </a:extLst>
          </p:spPr>
        </p:pic>
        <p:sp>
          <p:nvSpPr>
            <p:cNvPr id="29" name="文本框 28">
              <a:extLst>
                <a:ext uri="{FF2B5EF4-FFF2-40B4-BE49-F238E27FC236}">
                  <a16:creationId xmlns:a16="http://schemas.microsoft.com/office/drawing/2014/main" id="{42F35FE1-92C3-4351-2429-271C644883B8}"/>
                </a:ext>
              </a:extLst>
            </p:cNvPr>
            <p:cNvSpPr txBox="1"/>
            <p:nvPr/>
          </p:nvSpPr>
          <p:spPr>
            <a:xfrm>
              <a:off x="1175657" y="4787568"/>
              <a:ext cx="3644537" cy="830997"/>
            </a:xfrm>
            <a:prstGeom prst="rect">
              <a:avLst/>
            </a:prstGeom>
            <a:noFill/>
          </p:spPr>
          <p:txBody>
            <a:bodyPr wrap="square">
              <a:spAutoFit/>
            </a:bodyPr>
            <a:lstStyle/>
            <a:p>
              <a:pPr algn="ctr"/>
              <a:r>
                <a:rPr lang="en-US" altLang="zh-CN" sz="2000" b="0" i="0" dirty="0">
                  <a:solidFill>
                    <a:srgbClr val="4B4B4E"/>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F</a:t>
              </a:r>
              <a:r>
                <a:rPr lang="en-US" altLang="zh-CN" sz="2000" dirty="0">
                  <a:solidFill>
                    <a:srgbClr val="4B4B4E"/>
                  </a:solidFill>
                  <a:highlight>
                    <a:srgbClr val="FFFFFF"/>
                  </a:highlight>
                  <a:latin typeface="Calibri" panose="020F0502020204030204" pitchFamily="34" charset="0"/>
                  <a:ea typeface="Calibri" panose="020F0502020204030204" pitchFamily="34" charset="0"/>
                  <a:cs typeface="Calibri" panose="020F0502020204030204" pitchFamily="34" charset="0"/>
                </a:rPr>
                <a:t>ood</a:t>
              </a:r>
              <a:r>
                <a:rPr lang="zh-CN" altLang="en-US" sz="2000" dirty="0">
                  <a:solidFill>
                    <a:srgbClr val="4B4B4E"/>
                  </a:solidFill>
                  <a:highlight>
                    <a:srgbClr val="FFFFFF"/>
                  </a:highlight>
                  <a:latin typeface="Calibri" panose="020F0502020204030204" pitchFamily="34" charset="0"/>
                  <a:cs typeface="Calibri" panose="020F0502020204030204" pitchFamily="34" charset="0"/>
                </a:rPr>
                <a:t> </a:t>
              </a:r>
              <a:r>
                <a:rPr lang="en-US" altLang="zh-CN" sz="2000" dirty="0">
                  <a:solidFill>
                    <a:srgbClr val="4B4B4E"/>
                  </a:solidFill>
                  <a:highlight>
                    <a:srgbClr val="FFFFFF"/>
                  </a:highlight>
                  <a:latin typeface="Calibri" panose="020F0502020204030204" pitchFamily="34" charset="0"/>
                  <a:ea typeface="Calibri" panose="020F0502020204030204" pitchFamily="34" charset="0"/>
                  <a:cs typeface="Calibri" panose="020F0502020204030204" pitchFamily="34" charset="0"/>
                </a:rPr>
                <a:t>fraud</a:t>
              </a:r>
              <a:r>
                <a:rPr lang="zh-CN" altLang="en-US" sz="2000" dirty="0">
                  <a:solidFill>
                    <a:srgbClr val="4B4B4E"/>
                  </a:solidFill>
                  <a:highlight>
                    <a:srgbClr val="FFFFFF"/>
                  </a:highlight>
                  <a:latin typeface="Calibri" panose="020F0502020204030204" pitchFamily="34" charset="0"/>
                  <a:cs typeface="Calibri" panose="020F0502020204030204" pitchFamily="34" charset="0"/>
                </a:rPr>
                <a:t> </a:t>
              </a:r>
              <a:r>
                <a:rPr lang="en-US" altLang="zh-CN" sz="2000" dirty="0">
                  <a:solidFill>
                    <a:srgbClr val="4B4B4E"/>
                  </a:solidFill>
                  <a:highlight>
                    <a:srgbClr val="FFFFFF"/>
                  </a:highlight>
                  <a:latin typeface="Calibri" panose="020F0502020204030204" pitchFamily="34" charset="0"/>
                  <a:ea typeface="Calibri" panose="020F0502020204030204" pitchFamily="34" charset="0"/>
                  <a:cs typeface="Calibri" panose="020F0502020204030204" pitchFamily="34" charset="0"/>
                </a:rPr>
                <a:t>inflict </a:t>
              </a:r>
              <a:r>
                <a:rPr lang="zh-CN" altLang="en-US" sz="2400" b="1" dirty="0">
                  <a:solidFill>
                    <a:srgbClr val="215F9A"/>
                  </a:solidFill>
                  <a:highlight>
                    <a:srgbClr val="FFFFFF"/>
                  </a:highlight>
                  <a:latin typeface="Calibri" panose="020F0502020204030204" pitchFamily="34" charset="0"/>
                  <a:cs typeface="Calibri" panose="020F0502020204030204" pitchFamily="34" charset="0"/>
                </a:rPr>
                <a:t>≈</a:t>
              </a:r>
              <a:r>
                <a:rPr lang="en-US" altLang="zh-CN" sz="2400" b="1" i="0" dirty="0">
                  <a:solidFill>
                    <a:srgbClr val="215F9A"/>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$40 billion/year </a:t>
              </a:r>
              <a:r>
                <a:rPr lang="en-US" altLang="zh-CN" sz="20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damages globally</a:t>
              </a:r>
              <a:endParaRPr lang="zh-CN" altLang="en-US" dirty="0">
                <a:latin typeface="Calibri" panose="020F0502020204030204" pitchFamily="34" charset="0"/>
                <a:cs typeface="Calibri" panose="020F0502020204030204" pitchFamily="34" charset="0"/>
              </a:endParaRPr>
            </a:p>
          </p:txBody>
        </p:sp>
      </p:grpSp>
      <p:pic>
        <p:nvPicPr>
          <p:cNvPr id="1030" name="Picture 6" descr="Full list of 32 health dangers lurking in your favourite foods - from  cancer to lung issues and early death | The Sun">
            <a:extLst>
              <a:ext uri="{FF2B5EF4-FFF2-40B4-BE49-F238E27FC236}">
                <a16:creationId xmlns:a16="http://schemas.microsoft.com/office/drawing/2014/main" id="{B6C1528E-341D-7284-F5BB-32046071E7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4609" y="4015675"/>
            <a:ext cx="2288963" cy="1525975"/>
          </a:xfrm>
          <a:prstGeom prst="rect">
            <a:avLst/>
          </a:prstGeom>
          <a:noFill/>
          <a:extLst>
            <a:ext uri="{909E8E84-426E-40DD-AFC4-6F175D3DCCD1}">
              <a14:hiddenFill xmlns:a14="http://schemas.microsoft.com/office/drawing/2010/main">
                <a:solidFill>
                  <a:srgbClr val="FFFFFF"/>
                </a:solidFill>
              </a14:hiddenFill>
            </a:ext>
          </a:extLst>
        </p:spPr>
      </p:pic>
      <p:sp>
        <p:nvSpPr>
          <p:cNvPr id="32" name="文本框 31">
            <a:extLst>
              <a:ext uri="{FF2B5EF4-FFF2-40B4-BE49-F238E27FC236}">
                <a16:creationId xmlns:a16="http://schemas.microsoft.com/office/drawing/2014/main" id="{62C4E3AB-499B-2D37-152F-3352634E7F38}"/>
              </a:ext>
            </a:extLst>
          </p:cNvPr>
          <p:cNvSpPr txBox="1"/>
          <p:nvPr/>
        </p:nvSpPr>
        <p:spPr>
          <a:xfrm>
            <a:off x="7321597" y="5607744"/>
            <a:ext cx="3644537" cy="830997"/>
          </a:xfrm>
          <a:prstGeom prst="rect">
            <a:avLst/>
          </a:prstGeom>
          <a:noFill/>
        </p:spPr>
        <p:txBody>
          <a:bodyPr wrap="square">
            <a:spAutoFit/>
          </a:bodyPr>
          <a:lstStyle/>
          <a:p>
            <a:pPr algn="ctr"/>
            <a:r>
              <a:rPr lang="en-US" altLang="zh-CN" sz="2000" dirty="0">
                <a:solidFill>
                  <a:srgbClr val="000000"/>
                </a:solidFill>
                <a:highlight>
                  <a:srgbClr val="FFFFFF"/>
                </a:highlight>
                <a:latin typeface="Calibri" panose="020F0502020204030204" pitchFamily="34" charset="0"/>
                <a:cs typeface="Calibri" panose="020F0502020204030204" pitchFamily="34" charset="0"/>
              </a:rPr>
              <a:t>Causing f</a:t>
            </a:r>
            <a:r>
              <a:rPr lang="zh-CN" altLang="en-US" sz="2000" dirty="0">
                <a:solidFill>
                  <a:srgbClr val="000000"/>
                </a:solidFill>
                <a:highlight>
                  <a:srgbClr val="FFFFFF"/>
                </a:highlight>
                <a:latin typeface="Calibri" panose="020F0502020204030204" pitchFamily="34" charset="0"/>
                <a:cs typeface="Calibri" panose="020F0502020204030204" pitchFamily="34" charset="0"/>
              </a:rPr>
              <a:t>ood </a:t>
            </a:r>
            <a:r>
              <a:rPr lang="zh-CN" altLang="en-US" sz="2400" b="1" dirty="0">
                <a:solidFill>
                  <a:srgbClr val="215F9A"/>
                </a:solidFill>
                <a:highlight>
                  <a:srgbClr val="FFFFFF"/>
                </a:highlight>
                <a:latin typeface="Calibri" panose="020F0502020204030204" pitchFamily="34" charset="0"/>
                <a:cs typeface="Calibri" panose="020F0502020204030204" pitchFamily="34" charset="0"/>
              </a:rPr>
              <a:t>poisoning</a:t>
            </a:r>
            <a:r>
              <a:rPr lang="zh-CN" altLang="en-US" sz="2000" dirty="0">
                <a:solidFill>
                  <a:srgbClr val="000000"/>
                </a:solidFill>
                <a:highlight>
                  <a:srgbClr val="FFFFFF"/>
                </a:highlight>
                <a:latin typeface="Calibri" panose="020F0502020204030204" pitchFamily="34" charset="0"/>
                <a:cs typeface="Calibri" panose="020F0502020204030204" pitchFamily="34" charset="0"/>
              </a:rPr>
              <a:t>, </a:t>
            </a:r>
            <a:r>
              <a:rPr lang="zh-CN" altLang="en-US" sz="2400" b="1" dirty="0">
                <a:solidFill>
                  <a:srgbClr val="215F9A"/>
                </a:solidFill>
                <a:highlight>
                  <a:srgbClr val="FFFFFF"/>
                </a:highlight>
                <a:latin typeface="Calibri" panose="020F0502020204030204" pitchFamily="34" charset="0"/>
                <a:cs typeface="Calibri" panose="020F0502020204030204" pitchFamily="34" charset="0"/>
              </a:rPr>
              <a:t>allergies</a:t>
            </a:r>
            <a:r>
              <a:rPr lang="zh-CN" altLang="en-US" sz="2000" dirty="0">
                <a:solidFill>
                  <a:srgbClr val="000000"/>
                </a:solidFill>
                <a:highlight>
                  <a:srgbClr val="FFFFFF"/>
                </a:highlight>
                <a:latin typeface="Calibri" panose="020F0502020204030204" pitchFamily="34" charset="0"/>
                <a:cs typeface="Calibri" panose="020F0502020204030204" pitchFamily="34" charset="0"/>
              </a:rPr>
              <a:t>, </a:t>
            </a:r>
            <a:r>
              <a:rPr lang="zh-CN" altLang="en-US" sz="2400" b="1" dirty="0">
                <a:solidFill>
                  <a:srgbClr val="215F9A"/>
                </a:solidFill>
                <a:highlight>
                  <a:srgbClr val="FFFFFF"/>
                </a:highlight>
                <a:latin typeface="Calibri" panose="020F0502020204030204" pitchFamily="34" charset="0"/>
                <a:cs typeface="Calibri" panose="020F0502020204030204" pitchFamily="34" charset="0"/>
              </a:rPr>
              <a:t>religion </a:t>
            </a:r>
            <a:r>
              <a:rPr lang="en-US" altLang="zh-CN" sz="2400" b="1" dirty="0">
                <a:solidFill>
                  <a:srgbClr val="215F9A"/>
                </a:solidFill>
                <a:highlight>
                  <a:srgbClr val="FFFFFF"/>
                </a:highlight>
                <a:latin typeface="Calibri" panose="020F0502020204030204" pitchFamily="34" charset="0"/>
                <a:cs typeface="Calibri" panose="020F0502020204030204" pitchFamily="34" charset="0"/>
              </a:rPr>
              <a:t>issues</a:t>
            </a:r>
            <a:endParaRPr lang="zh-CN" altLang="en-US" sz="2000" b="1" dirty="0">
              <a:solidFill>
                <a:srgbClr val="215F9A"/>
              </a:solidFill>
              <a:highlight>
                <a:srgbClr val="FFFFFF"/>
              </a:highligh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0298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descr="How safe is your Halal Food? - SourceTrace Systems">
            <a:extLst>
              <a:ext uri="{FF2B5EF4-FFF2-40B4-BE49-F238E27FC236}">
                <a16:creationId xmlns:a16="http://schemas.microsoft.com/office/drawing/2014/main" id="{6CD5C37C-F2F7-E622-B410-89446C2E2B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464" b="45773"/>
          <a:stretch/>
        </p:blipFill>
        <p:spPr bwMode="auto">
          <a:xfrm>
            <a:off x="1049439" y="2302290"/>
            <a:ext cx="8115163" cy="126358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
            <a:extLst>
              <a:ext uri="{FF2B5EF4-FFF2-40B4-BE49-F238E27FC236}">
                <a16:creationId xmlns:a16="http://schemas.microsoft.com/office/drawing/2014/main" id="{D43DA849-B5D5-592E-F003-827C4E2D0876}"/>
              </a:ext>
            </a:extLst>
          </p:cNvPr>
          <p:cNvSpPr/>
          <p:nvPr/>
        </p:nvSpPr>
        <p:spPr>
          <a:xfrm>
            <a:off x="-134" y="9894"/>
            <a:ext cx="12192000" cy="704005"/>
          </a:xfrm>
          <a:prstGeom prst="rect">
            <a:avLst/>
          </a:prstGeom>
          <a:gradFill flip="none" rotWithShape="1">
            <a:gsLst>
              <a:gs pos="0">
                <a:srgbClr val="14233D"/>
              </a:gs>
              <a:gs pos="50000">
                <a:srgbClr val="25447A"/>
              </a:gs>
              <a:gs pos="100000">
                <a:srgbClr val="3861A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200" dirty="0">
              <a:latin typeface="Calibri" panose="020F0502020204030204" pitchFamily="34" charset="0"/>
              <a:cs typeface="Calibri" panose="020F0502020204030204" pitchFamily="34" charset="0"/>
            </a:endParaRPr>
          </a:p>
        </p:txBody>
      </p:sp>
      <p:sp>
        <p:nvSpPr>
          <p:cNvPr id="60" name="文本占位符 59">
            <a:extLst>
              <a:ext uri="{FF2B5EF4-FFF2-40B4-BE49-F238E27FC236}">
                <a16:creationId xmlns:a16="http://schemas.microsoft.com/office/drawing/2014/main" id="{319C6DEC-02FF-9B5F-8729-7D0DB49FE49B}"/>
              </a:ext>
            </a:extLst>
          </p:cNvPr>
          <p:cNvSpPr>
            <a:spLocks noGrp="1"/>
          </p:cNvSpPr>
          <p:nvPr>
            <p:ph type="body" sz="quarter" idx="10"/>
          </p:nvPr>
        </p:nvSpPr>
        <p:spPr/>
        <p:txBody>
          <a:bodyPr/>
          <a:lstStyle/>
          <a:p>
            <a:r>
              <a:rPr lang="en-US" altLang="zh-CN" dirty="0"/>
              <a:t>Current meat fraud detection solution is not sufficient</a:t>
            </a:r>
            <a:endParaRPr lang="zh-CN" altLang="en-US" sz="2800" dirty="0"/>
          </a:p>
        </p:txBody>
      </p:sp>
      <p:sp>
        <p:nvSpPr>
          <p:cNvPr id="41" name="Slide Number Placeholder 40">
            <a:extLst>
              <a:ext uri="{FF2B5EF4-FFF2-40B4-BE49-F238E27FC236}">
                <a16:creationId xmlns:a16="http://schemas.microsoft.com/office/drawing/2014/main" id="{EF9E4A7D-C63C-F54F-4A40-B49FE8BE3846}"/>
              </a:ext>
            </a:extLst>
          </p:cNvPr>
          <p:cNvSpPr>
            <a:spLocks noGrp="1"/>
          </p:cNvSpPr>
          <p:nvPr>
            <p:ph type="sldNum" sz="quarter" idx="4294967295"/>
          </p:nvPr>
        </p:nvSpPr>
        <p:spPr>
          <a:xfrm>
            <a:off x="9172269" y="6267290"/>
            <a:ext cx="2743200" cy="365125"/>
          </a:xfrm>
        </p:spPr>
        <p:txBody>
          <a:bodyPr/>
          <a:lstStyle/>
          <a:p>
            <a:fld id="{FF3EE46A-FC5B-014B-B82E-8707EB59F1ED}" type="slidenum">
              <a:rPr lang="en-GB" smtClean="0">
                <a:latin typeface="Calibri" panose="020F0502020204030204" pitchFamily="34" charset="0"/>
                <a:ea typeface="Calibri" panose="020F0502020204030204" pitchFamily="34" charset="0"/>
                <a:cs typeface="Calibri" panose="020F0502020204030204" pitchFamily="34" charset="0"/>
              </a:rPr>
              <a:t>3</a:t>
            </a:fld>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36" name="文本框 35">
            <a:extLst>
              <a:ext uri="{FF2B5EF4-FFF2-40B4-BE49-F238E27FC236}">
                <a16:creationId xmlns:a16="http://schemas.microsoft.com/office/drawing/2014/main" id="{9BD3DC6A-435A-8A65-05B3-82B41784A788}"/>
              </a:ext>
            </a:extLst>
          </p:cNvPr>
          <p:cNvSpPr txBox="1"/>
          <p:nvPr/>
        </p:nvSpPr>
        <p:spPr>
          <a:xfrm>
            <a:off x="6619527" y="1422401"/>
            <a:ext cx="1544489" cy="769441"/>
          </a:xfrm>
          <a:prstGeom prst="rect">
            <a:avLst/>
          </a:prstGeom>
          <a:noFill/>
          <a:ln w="19050">
            <a:noFill/>
          </a:ln>
        </p:spPr>
        <p:txBody>
          <a:bodyPr wrap="square">
            <a:spAutoFit/>
          </a:bodyPr>
          <a:lstStyle/>
          <a:p>
            <a:pPr algn="ctr"/>
            <a:r>
              <a:rPr lang="en-US" altLang="zh-CN" sz="2400" b="1" dirty="0">
                <a:solidFill>
                  <a:srgbClr val="215F9A"/>
                </a:solidFill>
              </a:rPr>
              <a:t>12.6% </a:t>
            </a:r>
          </a:p>
          <a:p>
            <a:pPr algn="ctr"/>
            <a:r>
              <a:rPr lang="en-US" altLang="zh-CN" sz="2000" dirty="0"/>
              <a:t>Substitution</a:t>
            </a:r>
            <a:endParaRPr lang="zh-CN" altLang="en-US" dirty="0"/>
          </a:p>
        </p:txBody>
      </p:sp>
      <p:sp>
        <p:nvSpPr>
          <p:cNvPr id="37" name="文本框 36">
            <a:extLst>
              <a:ext uri="{FF2B5EF4-FFF2-40B4-BE49-F238E27FC236}">
                <a16:creationId xmlns:a16="http://schemas.microsoft.com/office/drawing/2014/main" id="{717BD98B-93F8-B267-30AE-4E6639B5C585}"/>
              </a:ext>
            </a:extLst>
          </p:cNvPr>
          <p:cNvSpPr txBox="1"/>
          <p:nvPr/>
        </p:nvSpPr>
        <p:spPr>
          <a:xfrm>
            <a:off x="2689469" y="1422402"/>
            <a:ext cx="1260426" cy="769441"/>
          </a:xfrm>
          <a:prstGeom prst="rect">
            <a:avLst/>
          </a:prstGeom>
          <a:noFill/>
          <a:ln w="19050">
            <a:noFill/>
          </a:ln>
        </p:spPr>
        <p:txBody>
          <a:bodyPr wrap="square">
            <a:spAutoFit/>
          </a:bodyPr>
          <a:lstStyle/>
          <a:p>
            <a:pPr algn="ctr"/>
            <a:r>
              <a:rPr lang="en-US" altLang="zh-CN" sz="2400" b="1" dirty="0">
                <a:solidFill>
                  <a:srgbClr val="C00000"/>
                </a:solidFill>
              </a:rPr>
              <a:t>43.7%</a:t>
            </a:r>
          </a:p>
          <a:p>
            <a:pPr algn="ctr"/>
            <a:r>
              <a:rPr lang="en-US" altLang="zh-CN" sz="2000" dirty="0"/>
              <a:t>Additives</a:t>
            </a:r>
            <a:endParaRPr lang="zh-CN" altLang="en-US" b="1" dirty="0">
              <a:solidFill>
                <a:srgbClr val="215F9A"/>
              </a:solidFill>
            </a:endParaRPr>
          </a:p>
        </p:txBody>
      </p:sp>
      <p:sp>
        <p:nvSpPr>
          <p:cNvPr id="38" name="文本框 37">
            <a:extLst>
              <a:ext uri="{FF2B5EF4-FFF2-40B4-BE49-F238E27FC236}">
                <a16:creationId xmlns:a16="http://schemas.microsoft.com/office/drawing/2014/main" id="{03B30ECE-BA50-A9E3-2AB3-EF5D8F5A209E}"/>
              </a:ext>
            </a:extLst>
          </p:cNvPr>
          <p:cNvSpPr txBox="1"/>
          <p:nvPr/>
        </p:nvSpPr>
        <p:spPr>
          <a:xfrm>
            <a:off x="4357688" y="1422401"/>
            <a:ext cx="1854046" cy="769441"/>
          </a:xfrm>
          <a:prstGeom prst="rect">
            <a:avLst/>
          </a:prstGeom>
          <a:noFill/>
          <a:ln w="19050">
            <a:noFill/>
          </a:ln>
        </p:spPr>
        <p:txBody>
          <a:bodyPr wrap="square">
            <a:spAutoFit/>
          </a:bodyPr>
          <a:lstStyle/>
          <a:p>
            <a:pPr algn="ctr"/>
            <a:r>
              <a:rPr lang="en-US" altLang="zh-CN" sz="2400" b="1" dirty="0">
                <a:solidFill>
                  <a:schemeClr val="tx1">
                    <a:lumMod val="50000"/>
                    <a:lumOff val="50000"/>
                  </a:schemeClr>
                </a:solidFill>
              </a:rPr>
              <a:t>40.9% </a:t>
            </a:r>
          </a:p>
          <a:p>
            <a:pPr algn="ctr"/>
            <a:r>
              <a:rPr lang="en-US" altLang="zh-CN" sz="2000" dirty="0"/>
              <a:t>Illegal imports</a:t>
            </a:r>
            <a:endParaRPr lang="zh-CN" altLang="en-US" dirty="0"/>
          </a:p>
        </p:txBody>
      </p:sp>
      <p:sp>
        <p:nvSpPr>
          <p:cNvPr id="40" name="文本框 39">
            <a:extLst>
              <a:ext uri="{FF2B5EF4-FFF2-40B4-BE49-F238E27FC236}">
                <a16:creationId xmlns:a16="http://schemas.microsoft.com/office/drawing/2014/main" id="{707B2F3E-3CDF-BB4D-3932-532DACD86C67}"/>
              </a:ext>
            </a:extLst>
          </p:cNvPr>
          <p:cNvSpPr txBox="1"/>
          <p:nvPr/>
        </p:nvSpPr>
        <p:spPr>
          <a:xfrm>
            <a:off x="-11669" y="6196484"/>
            <a:ext cx="9726963" cy="430887"/>
          </a:xfrm>
          <a:prstGeom prst="rect">
            <a:avLst/>
          </a:prstGeom>
          <a:noFill/>
        </p:spPr>
        <p:txBody>
          <a:bodyPr wrap="square">
            <a:spAutoFit/>
          </a:bodyPr>
          <a:lstStyle/>
          <a:p>
            <a:r>
              <a:rPr lang="en-US" altLang="zh-CN" sz="1100" b="0" i="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[1] </a:t>
            </a:r>
            <a:r>
              <a:rPr lang="en-US" altLang="zh-CN" sz="1100" b="0" i="0" dirty="0" err="1">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Xiaoman</a:t>
            </a:r>
            <a:r>
              <a:rPr lang="en-US" altLang="zh-CN" sz="1100" b="0" i="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 Li et al. “Meat food fraud risk in Chinese markets 2012–2021.” Science of food 2023.</a:t>
            </a:r>
          </a:p>
          <a:p>
            <a:r>
              <a:rPr lang="en-US" altLang="zh-CN" sz="11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[2] Saskia M van Ruth et al. “Which Company Characteristics Make a Food Business at Risk for Food Fraud?” Foods 2021.</a:t>
            </a:r>
            <a:endParaRPr lang="zh-CN" altLang="en-US" sz="1100" dirty="0">
              <a:solidFill>
                <a:schemeClr val="tx1">
                  <a:lumMod val="50000"/>
                  <a:lumOff val="50000"/>
                </a:schemeClr>
              </a:solidFill>
              <a:latin typeface="Calibri" panose="020F0502020204030204" pitchFamily="34" charset="0"/>
              <a:cs typeface="Calibri" panose="020F0502020204030204" pitchFamily="34" charset="0"/>
            </a:endParaRPr>
          </a:p>
        </p:txBody>
      </p:sp>
      <p:pic>
        <p:nvPicPr>
          <p:cNvPr id="51" name="图片 50">
            <a:extLst>
              <a:ext uri="{FF2B5EF4-FFF2-40B4-BE49-F238E27FC236}">
                <a16:creationId xmlns:a16="http://schemas.microsoft.com/office/drawing/2014/main" id="{D1C47850-003B-B219-88A3-6894C726B4E1}"/>
              </a:ext>
            </a:extLst>
          </p:cNvPr>
          <p:cNvPicPr>
            <a:picLocks noChangeAspect="1"/>
          </p:cNvPicPr>
          <p:nvPr/>
        </p:nvPicPr>
        <p:blipFill rotWithShape="1">
          <a:blip r:embed="rId4"/>
          <a:srcRect l="64045" t="6689" b="58109"/>
          <a:stretch/>
        </p:blipFill>
        <p:spPr>
          <a:xfrm>
            <a:off x="3949895" y="3820664"/>
            <a:ext cx="2037868" cy="1637581"/>
          </a:xfrm>
          <a:prstGeom prst="rect">
            <a:avLst/>
          </a:prstGeom>
        </p:spPr>
      </p:pic>
      <p:grpSp>
        <p:nvGrpSpPr>
          <p:cNvPr id="54" name="组合 53">
            <a:extLst>
              <a:ext uri="{FF2B5EF4-FFF2-40B4-BE49-F238E27FC236}">
                <a16:creationId xmlns:a16="http://schemas.microsoft.com/office/drawing/2014/main" id="{334A0AD7-E4B5-7C54-6AD7-60995394E9F5}"/>
              </a:ext>
            </a:extLst>
          </p:cNvPr>
          <p:cNvGrpSpPr/>
          <p:nvPr/>
        </p:nvGrpSpPr>
        <p:grpSpPr>
          <a:xfrm>
            <a:off x="430308" y="3816957"/>
            <a:ext cx="1950392" cy="1637582"/>
            <a:chOff x="7580577" y="3669711"/>
            <a:chExt cx="2956042" cy="2481943"/>
          </a:xfrm>
        </p:grpSpPr>
        <p:pic>
          <p:nvPicPr>
            <p:cNvPr id="50" name="图片 49">
              <a:extLst>
                <a:ext uri="{FF2B5EF4-FFF2-40B4-BE49-F238E27FC236}">
                  <a16:creationId xmlns:a16="http://schemas.microsoft.com/office/drawing/2014/main" id="{F4461970-B12F-F8CF-3771-332236689D53}"/>
                </a:ext>
              </a:extLst>
            </p:cNvPr>
            <p:cNvPicPr>
              <a:picLocks noChangeAspect="1"/>
            </p:cNvPicPr>
            <p:nvPr/>
          </p:nvPicPr>
          <p:blipFill rotWithShape="1">
            <a:blip r:embed="rId4"/>
            <a:srcRect l="5970" t="58137" r="53843" b="754"/>
            <a:stretch/>
          </p:blipFill>
          <p:spPr>
            <a:xfrm>
              <a:off x="7580577" y="3669711"/>
              <a:ext cx="2956042" cy="2481943"/>
            </a:xfrm>
            <a:prstGeom prst="rect">
              <a:avLst/>
            </a:prstGeom>
          </p:spPr>
        </p:pic>
        <p:sp>
          <p:nvSpPr>
            <p:cNvPr id="52" name="矩形 51">
              <a:extLst>
                <a:ext uri="{FF2B5EF4-FFF2-40B4-BE49-F238E27FC236}">
                  <a16:creationId xmlns:a16="http://schemas.microsoft.com/office/drawing/2014/main" id="{2B740CBE-7DE6-FC15-1C96-85F331B4A0AF}"/>
                </a:ext>
              </a:extLst>
            </p:cNvPr>
            <p:cNvSpPr/>
            <p:nvPr/>
          </p:nvSpPr>
          <p:spPr>
            <a:xfrm>
              <a:off x="7580578" y="3669711"/>
              <a:ext cx="487086" cy="2593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6" name="连接符: 肘形 55">
            <a:extLst>
              <a:ext uri="{FF2B5EF4-FFF2-40B4-BE49-F238E27FC236}">
                <a16:creationId xmlns:a16="http://schemas.microsoft.com/office/drawing/2014/main" id="{F51BF183-322F-B14C-CFD4-D184EA6B9DC4}"/>
              </a:ext>
            </a:extLst>
          </p:cNvPr>
          <p:cNvCxnSpPr>
            <a:cxnSpLocks/>
            <a:endCxn id="50" idx="3"/>
          </p:cNvCxnSpPr>
          <p:nvPr/>
        </p:nvCxnSpPr>
        <p:spPr>
          <a:xfrm rot="5400000">
            <a:off x="2307258" y="3803182"/>
            <a:ext cx="906008" cy="759124"/>
          </a:xfrm>
          <a:prstGeom prst="bentConnector2">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57" name="连接符: 肘形 56">
            <a:extLst>
              <a:ext uri="{FF2B5EF4-FFF2-40B4-BE49-F238E27FC236}">
                <a16:creationId xmlns:a16="http://schemas.microsoft.com/office/drawing/2014/main" id="{24AB4C83-5B94-0CAC-D5F8-361071C84808}"/>
              </a:ext>
            </a:extLst>
          </p:cNvPr>
          <p:cNvCxnSpPr>
            <a:cxnSpLocks/>
            <a:endCxn id="51" idx="1"/>
          </p:cNvCxnSpPr>
          <p:nvPr/>
        </p:nvCxnSpPr>
        <p:spPr>
          <a:xfrm rot="16200000" flipH="1">
            <a:off x="3117116" y="3806675"/>
            <a:ext cx="909713" cy="755845"/>
          </a:xfrm>
          <a:prstGeom prst="bentConnector2">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027" name="文本框 1026">
            <a:extLst>
              <a:ext uri="{FF2B5EF4-FFF2-40B4-BE49-F238E27FC236}">
                <a16:creationId xmlns:a16="http://schemas.microsoft.com/office/drawing/2014/main" id="{5F1F5CFE-2033-A99C-AA1B-3F7E9612170F}"/>
              </a:ext>
            </a:extLst>
          </p:cNvPr>
          <p:cNvSpPr txBox="1"/>
          <p:nvPr/>
        </p:nvSpPr>
        <p:spPr>
          <a:xfrm>
            <a:off x="2403031" y="4763657"/>
            <a:ext cx="1573044" cy="646331"/>
          </a:xfrm>
          <a:prstGeom prst="rect">
            <a:avLst/>
          </a:prstGeom>
          <a:noFill/>
        </p:spPr>
        <p:txBody>
          <a:bodyPr wrap="square">
            <a:spAutoFit/>
          </a:bodyPr>
          <a:lstStyle/>
          <a:p>
            <a:pPr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CN" sz="1800" b="1" i="0" dirty="0">
                <a:effectLst/>
                <a:latin typeface="Calibri" panose="020F0502020204030204" pitchFamily="34" charset="0"/>
                <a:cs typeface="Calibri" panose="020F0502020204030204" pitchFamily="34" charset="0"/>
              </a:rPr>
              <a:t>Complex</a:t>
            </a:r>
          </a:p>
          <a:p>
            <a:pPr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CN" b="1" dirty="0">
                <a:latin typeface="Calibri" panose="020F0502020204030204" pitchFamily="34" charset="0"/>
                <a:cs typeface="Calibri" panose="020F0502020204030204" pitchFamily="34" charset="0"/>
              </a:rPr>
              <a:t>L</a:t>
            </a:r>
            <a:r>
              <a:rPr lang="en-US" altLang="zh-CN" sz="1800" b="1" i="0" dirty="0">
                <a:effectLst/>
                <a:latin typeface="Calibri" panose="020F0502020204030204" pitchFamily="34" charset="0"/>
                <a:cs typeface="Calibri" panose="020F0502020204030204" pitchFamily="34" charset="0"/>
              </a:rPr>
              <a:t>aboratory</a:t>
            </a:r>
          </a:p>
        </p:txBody>
      </p:sp>
      <p:cxnSp>
        <p:nvCxnSpPr>
          <p:cNvPr id="44" name="直接连接符 43">
            <a:extLst>
              <a:ext uri="{FF2B5EF4-FFF2-40B4-BE49-F238E27FC236}">
                <a16:creationId xmlns:a16="http://schemas.microsoft.com/office/drawing/2014/main" id="{64FECC65-C64D-EF45-6741-D4A866366BC7}"/>
              </a:ext>
            </a:extLst>
          </p:cNvPr>
          <p:cNvCxnSpPr>
            <a:cxnSpLocks/>
          </p:cNvCxnSpPr>
          <p:nvPr/>
        </p:nvCxnSpPr>
        <p:spPr>
          <a:xfrm>
            <a:off x="5987763" y="2302290"/>
            <a:ext cx="0" cy="3315109"/>
          </a:xfrm>
          <a:prstGeom prst="line">
            <a:avLst/>
          </a:prstGeom>
          <a:ln w="38100">
            <a:solidFill>
              <a:srgbClr val="C00000"/>
            </a:solidFill>
            <a:prstDash val="sysDash"/>
          </a:ln>
        </p:spPr>
        <p:style>
          <a:lnRef idx="2">
            <a:schemeClr val="accent1"/>
          </a:lnRef>
          <a:fillRef idx="0">
            <a:schemeClr val="accent1"/>
          </a:fillRef>
          <a:effectRef idx="1">
            <a:schemeClr val="accent1"/>
          </a:effectRef>
          <a:fontRef idx="minor">
            <a:schemeClr val="tx1"/>
          </a:fontRef>
        </p:style>
      </p:cxnSp>
      <p:sp>
        <p:nvSpPr>
          <p:cNvPr id="1037" name="矩形: 圆角 1036">
            <a:extLst>
              <a:ext uri="{FF2B5EF4-FFF2-40B4-BE49-F238E27FC236}">
                <a16:creationId xmlns:a16="http://schemas.microsoft.com/office/drawing/2014/main" id="{1588D003-740E-3958-608F-B87BE6A4DF11}"/>
              </a:ext>
            </a:extLst>
          </p:cNvPr>
          <p:cNvSpPr/>
          <p:nvPr/>
        </p:nvSpPr>
        <p:spPr>
          <a:xfrm>
            <a:off x="6211735" y="2268823"/>
            <a:ext cx="2888722" cy="1389147"/>
          </a:xfrm>
          <a:prstGeom prst="roundRect">
            <a:avLst>
              <a:gd name="adj" fmla="val 6903"/>
            </a:avLst>
          </a:prstGeom>
          <a:solidFill>
            <a:srgbClr val="C00000">
              <a:alpha val="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3" name="文本框 1042">
            <a:extLst>
              <a:ext uri="{FF2B5EF4-FFF2-40B4-BE49-F238E27FC236}">
                <a16:creationId xmlns:a16="http://schemas.microsoft.com/office/drawing/2014/main" id="{22C80B19-6341-88B7-B01B-A203DF9A1CC3}"/>
              </a:ext>
            </a:extLst>
          </p:cNvPr>
          <p:cNvSpPr txBox="1"/>
          <p:nvPr/>
        </p:nvSpPr>
        <p:spPr>
          <a:xfrm>
            <a:off x="1929003" y="5689255"/>
            <a:ext cx="2415084" cy="369332"/>
          </a:xfrm>
          <a:prstGeom prst="rect">
            <a:avLst/>
          </a:prstGeom>
          <a:noFill/>
        </p:spPr>
        <p:txBody>
          <a:bodyPr wrap="square">
            <a:spAutoFit/>
          </a:bodyPr>
          <a:lstStyle/>
          <a:p>
            <a:pPr algn="ctr"/>
            <a:r>
              <a:rPr kumimoji="1" lang="en-US" altLang="zh-CN" sz="1800" b="1" dirty="0">
                <a:latin typeface="Calibri" panose="020F0502020204030204" pitchFamily="34" charset="0"/>
                <a:ea typeface="Calibri" panose="020F0502020204030204" pitchFamily="34" charset="0"/>
                <a:cs typeface="Calibri" panose="020F0502020204030204" pitchFamily="34" charset="0"/>
              </a:rPr>
              <a:t>Insufficient Spot Check</a:t>
            </a:r>
            <a:endParaRPr lang="zh-CN" altLang="en-US" b="1" dirty="0"/>
          </a:p>
        </p:txBody>
      </p:sp>
      <p:sp>
        <p:nvSpPr>
          <p:cNvPr id="1045" name="箭头: 下 1044">
            <a:extLst>
              <a:ext uri="{FF2B5EF4-FFF2-40B4-BE49-F238E27FC236}">
                <a16:creationId xmlns:a16="http://schemas.microsoft.com/office/drawing/2014/main" id="{641277E4-8677-A58A-9181-C7B5768917E7}"/>
              </a:ext>
            </a:extLst>
          </p:cNvPr>
          <p:cNvSpPr/>
          <p:nvPr/>
        </p:nvSpPr>
        <p:spPr>
          <a:xfrm>
            <a:off x="3027689" y="5418363"/>
            <a:ext cx="217712" cy="26161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52" name="组合 1051">
            <a:extLst>
              <a:ext uri="{FF2B5EF4-FFF2-40B4-BE49-F238E27FC236}">
                <a16:creationId xmlns:a16="http://schemas.microsoft.com/office/drawing/2014/main" id="{0034F391-27FB-D58F-F8A6-65F805286B07}"/>
              </a:ext>
            </a:extLst>
          </p:cNvPr>
          <p:cNvGrpSpPr/>
          <p:nvPr/>
        </p:nvGrpSpPr>
        <p:grpSpPr>
          <a:xfrm>
            <a:off x="9100457" y="2547897"/>
            <a:ext cx="2753658" cy="830997"/>
            <a:chOff x="9100457" y="2699927"/>
            <a:chExt cx="2753658" cy="830997"/>
          </a:xfrm>
        </p:grpSpPr>
        <p:sp>
          <p:nvSpPr>
            <p:cNvPr id="1048" name="文本框 1047">
              <a:extLst>
                <a:ext uri="{FF2B5EF4-FFF2-40B4-BE49-F238E27FC236}">
                  <a16:creationId xmlns:a16="http://schemas.microsoft.com/office/drawing/2014/main" id="{26EF4AD1-A2DE-50B3-7F16-12DB13C182DB}"/>
                </a:ext>
              </a:extLst>
            </p:cNvPr>
            <p:cNvSpPr txBox="1"/>
            <p:nvPr/>
          </p:nvSpPr>
          <p:spPr>
            <a:xfrm>
              <a:off x="9100457" y="2699927"/>
              <a:ext cx="2651042" cy="830997"/>
            </a:xfrm>
            <a:prstGeom prst="rect">
              <a:avLst/>
            </a:prstGeom>
            <a:noFill/>
          </p:spPr>
          <p:txBody>
            <a:bodyPr wrap="square">
              <a:spAutoFit/>
            </a:bodyPr>
            <a:lstStyle/>
            <a:p>
              <a:pPr algn="ctr"/>
              <a:r>
                <a:rPr kumimoji="1" lang="en-US" altLang="zh-CN" sz="2400" dirty="0">
                  <a:latin typeface="Calibri" panose="020F0502020204030204" pitchFamily="34" charset="0"/>
                  <a:ea typeface="Calibri" panose="020F0502020204030204" pitchFamily="34" charset="0"/>
                  <a:cs typeface="Calibri" panose="020F0502020204030204" pitchFamily="34" charset="0"/>
                </a:rPr>
                <a:t>End-of-chain nodes</a:t>
              </a:r>
              <a:endParaRPr lang="en-US" altLang="zh-CN" sz="2400" b="1" dirty="0">
                <a:solidFill>
                  <a:srgbClr val="C00000"/>
                </a:solidFill>
              </a:endParaRPr>
            </a:p>
            <a:p>
              <a:pPr algn="ctr"/>
              <a:r>
                <a:rPr lang="en-US" altLang="zh-CN" sz="2400" b="1" dirty="0">
                  <a:solidFill>
                    <a:srgbClr val="C00000"/>
                  </a:solidFill>
                </a:rPr>
                <a:t>Meat Fraud Risk</a:t>
              </a:r>
              <a:endParaRPr lang="zh-CN" altLang="en-US" sz="2400" b="1" dirty="0">
                <a:solidFill>
                  <a:srgbClr val="C00000"/>
                </a:solidFill>
              </a:endParaRPr>
            </a:p>
          </p:txBody>
        </p:sp>
        <p:cxnSp>
          <p:nvCxnSpPr>
            <p:cNvPr id="1050" name="直接箭头连接符 1049">
              <a:extLst>
                <a:ext uri="{FF2B5EF4-FFF2-40B4-BE49-F238E27FC236}">
                  <a16:creationId xmlns:a16="http://schemas.microsoft.com/office/drawing/2014/main" id="{5C2C82CC-ACCB-F5DE-C138-4FBAD5F04545}"/>
                </a:ext>
              </a:extLst>
            </p:cNvPr>
            <p:cNvCxnSpPr>
              <a:cxnSpLocks/>
            </p:cNvCxnSpPr>
            <p:nvPr/>
          </p:nvCxnSpPr>
          <p:spPr>
            <a:xfrm flipH="1" flipV="1">
              <a:off x="11850154" y="2833924"/>
              <a:ext cx="3961" cy="504371"/>
            </a:xfrm>
            <a:prstGeom prst="straightConnector1">
              <a:avLst/>
            </a:prstGeom>
            <a:ln w="50800">
              <a:solidFill>
                <a:srgbClr val="C00000"/>
              </a:solidFill>
              <a:tailEnd type="arrow" w="lg" len="med"/>
            </a:ln>
          </p:spPr>
          <p:style>
            <a:lnRef idx="2">
              <a:schemeClr val="accent1"/>
            </a:lnRef>
            <a:fillRef idx="0">
              <a:schemeClr val="accent1"/>
            </a:fillRef>
            <a:effectRef idx="1">
              <a:schemeClr val="accent1"/>
            </a:effectRef>
            <a:fontRef idx="minor">
              <a:schemeClr val="tx1"/>
            </a:fontRef>
          </p:style>
        </p:cxnSp>
      </p:grpSp>
      <p:grpSp>
        <p:nvGrpSpPr>
          <p:cNvPr id="1053" name="组合 1052">
            <a:extLst>
              <a:ext uri="{FF2B5EF4-FFF2-40B4-BE49-F238E27FC236}">
                <a16:creationId xmlns:a16="http://schemas.microsoft.com/office/drawing/2014/main" id="{3D37E16B-B658-6381-C730-11A07B0296A6}"/>
              </a:ext>
            </a:extLst>
          </p:cNvPr>
          <p:cNvGrpSpPr/>
          <p:nvPr/>
        </p:nvGrpSpPr>
        <p:grpSpPr>
          <a:xfrm>
            <a:off x="7110711" y="4391124"/>
            <a:ext cx="2011688" cy="816314"/>
            <a:chOff x="4430485" y="2074546"/>
            <a:chExt cx="4669114" cy="2001049"/>
          </a:xfrm>
        </p:grpSpPr>
        <p:pic>
          <p:nvPicPr>
            <p:cNvPr id="1054" name="Picture 6" descr="Android Apps by Meat analyzer. on Google Play">
              <a:extLst>
                <a:ext uri="{FF2B5EF4-FFF2-40B4-BE49-F238E27FC236}">
                  <a16:creationId xmlns:a16="http://schemas.microsoft.com/office/drawing/2014/main" id="{ADB7DCA4-21B3-7FBD-3D57-004E69C4FA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0485" y="2074546"/>
              <a:ext cx="2001049" cy="2001049"/>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8" descr="Electronic Noses Sniff Success - IEEE Spectrum">
              <a:extLst>
                <a:ext uri="{FF2B5EF4-FFF2-40B4-BE49-F238E27FC236}">
                  <a16:creationId xmlns:a16="http://schemas.microsoft.com/office/drawing/2014/main" id="{D0567A41-E82C-99B0-1E57-B61ED3BDCC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1534" y="2074546"/>
              <a:ext cx="2668065" cy="2001049"/>
            </a:xfrm>
            <a:prstGeom prst="rect">
              <a:avLst/>
            </a:prstGeom>
            <a:noFill/>
            <a:extLst>
              <a:ext uri="{909E8E84-426E-40DD-AFC4-6F175D3DCCD1}">
                <a14:hiddenFill xmlns:a14="http://schemas.microsoft.com/office/drawing/2010/main">
                  <a:solidFill>
                    <a:srgbClr val="FFFFFF"/>
                  </a:solidFill>
                </a14:hiddenFill>
              </a:ext>
            </a:extLst>
          </p:spPr>
        </p:pic>
      </p:grpSp>
      <p:pic>
        <p:nvPicPr>
          <p:cNvPr id="1057" name="图片 1056">
            <a:extLst>
              <a:ext uri="{FF2B5EF4-FFF2-40B4-BE49-F238E27FC236}">
                <a16:creationId xmlns:a16="http://schemas.microsoft.com/office/drawing/2014/main" id="{8E932079-26F5-3292-CBAF-2324102211E0}"/>
              </a:ext>
            </a:extLst>
          </p:cNvPr>
          <p:cNvPicPr>
            <a:picLocks noChangeAspect="1"/>
          </p:cNvPicPr>
          <p:nvPr/>
        </p:nvPicPr>
        <p:blipFill rotWithShape="1">
          <a:blip r:embed="rId7"/>
          <a:srcRect b="75268"/>
          <a:stretch/>
        </p:blipFill>
        <p:spPr>
          <a:xfrm>
            <a:off x="7085744" y="3862544"/>
            <a:ext cx="2195962" cy="433464"/>
          </a:xfrm>
          <a:prstGeom prst="rect">
            <a:avLst/>
          </a:prstGeom>
        </p:spPr>
      </p:pic>
      <p:sp>
        <p:nvSpPr>
          <p:cNvPr id="1058" name="矩形: 圆角 1057">
            <a:extLst>
              <a:ext uri="{FF2B5EF4-FFF2-40B4-BE49-F238E27FC236}">
                <a16:creationId xmlns:a16="http://schemas.microsoft.com/office/drawing/2014/main" id="{3AA76FA5-E602-5F9D-17E5-6D32C6727ECE}"/>
              </a:ext>
            </a:extLst>
          </p:cNvPr>
          <p:cNvSpPr/>
          <p:nvPr/>
        </p:nvSpPr>
        <p:spPr>
          <a:xfrm>
            <a:off x="7110710" y="4317778"/>
            <a:ext cx="2106849" cy="1849239"/>
          </a:xfrm>
          <a:prstGeom prst="roundRect">
            <a:avLst>
              <a:gd name="adj" fmla="val 6017"/>
            </a:avLst>
          </a:prstGeom>
          <a:noFill/>
          <a:ln>
            <a:solidFill>
              <a:srgbClr val="215F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1" name="文本框 1060">
            <a:extLst>
              <a:ext uri="{FF2B5EF4-FFF2-40B4-BE49-F238E27FC236}">
                <a16:creationId xmlns:a16="http://schemas.microsoft.com/office/drawing/2014/main" id="{9807DFB6-A8E1-B4FA-0047-3E8CC647128D}"/>
              </a:ext>
            </a:extLst>
          </p:cNvPr>
          <p:cNvSpPr txBox="1"/>
          <p:nvPr/>
        </p:nvSpPr>
        <p:spPr>
          <a:xfrm>
            <a:off x="7132169" y="5107805"/>
            <a:ext cx="984386" cy="338554"/>
          </a:xfrm>
          <a:prstGeom prst="rect">
            <a:avLst/>
          </a:prstGeom>
          <a:noFill/>
        </p:spPr>
        <p:txBody>
          <a:bodyPr wrap="square">
            <a:spAutoFit/>
          </a:bodyPr>
          <a:lstStyle/>
          <a:p>
            <a:pPr algn="ctr"/>
            <a:r>
              <a:rPr lang="en-US" altLang="zh-CN" sz="1600" b="1" dirty="0">
                <a:latin typeface="Calibri" panose="020F0502020204030204" pitchFamily="34" charset="0"/>
                <a:ea typeface="Calibri" panose="020F0502020204030204" pitchFamily="34" charset="0"/>
                <a:cs typeface="Calibri" panose="020F0502020204030204" pitchFamily="34" charset="0"/>
              </a:rPr>
              <a:t>Camera</a:t>
            </a:r>
            <a:endParaRPr lang="zh-CN" altLang="en-US" sz="1600" b="1" dirty="0">
              <a:latin typeface="Calibri" panose="020F0502020204030204" pitchFamily="34" charset="0"/>
              <a:cs typeface="Calibri" panose="020F0502020204030204" pitchFamily="34" charset="0"/>
            </a:endParaRPr>
          </a:p>
        </p:txBody>
      </p:sp>
      <p:sp>
        <p:nvSpPr>
          <p:cNvPr id="1062" name="文本框 1061">
            <a:extLst>
              <a:ext uri="{FF2B5EF4-FFF2-40B4-BE49-F238E27FC236}">
                <a16:creationId xmlns:a16="http://schemas.microsoft.com/office/drawing/2014/main" id="{60906E8F-6973-6702-671C-02591D268D6A}"/>
              </a:ext>
            </a:extLst>
          </p:cNvPr>
          <p:cNvSpPr txBox="1"/>
          <p:nvPr/>
        </p:nvSpPr>
        <p:spPr>
          <a:xfrm>
            <a:off x="8100029" y="5109222"/>
            <a:ext cx="895203" cy="338554"/>
          </a:xfrm>
          <a:prstGeom prst="rect">
            <a:avLst/>
          </a:prstGeom>
          <a:noFill/>
        </p:spPr>
        <p:txBody>
          <a:bodyPr wrap="square">
            <a:spAutoFit/>
          </a:bodyPr>
          <a:lstStyle/>
          <a:p>
            <a:pPr algn="ctr"/>
            <a:r>
              <a:rPr lang="en-US" altLang="zh-CN" sz="1600" b="1" dirty="0">
                <a:latin typeface="Calibri" panose="020F0502020204030204" pitchFamily="34" charset="0"/>
                <a:ea typeface="Calibri" panose="020F0502020204030204" pitchFamily="34" charset="0"/>
                <a:cs typeface="Calibri" panose="020F0502020204030204" pitchFamily="34" charset="0"/>
              </a:rPr>
              <a:t>E-nose</a:t>
            </a:r>
            <a:endParaRPr lang="zh-CN" altLang="en-US" sz="1600" b="1" dirty="0">
              <a:latin typeface="Calibri" panose="020F0502020204030204" pitchFamily="34" charset="0"/>
              <a:cs typeface="Calibri" panose="020F0502020204030204" pitchFamily="34" charset="0"/>
            </a:endParaRPr>
          </a:p>
        </p:txBody>
      </p:sp>
      <p:cxnSp>
        <p:nvCxnSpPr>
          <p:cNvPr id="1064" name="连接符: 肘形 1063">
            <a:extLst>
              <a:ext uri="{FF2B5EF4-FFF2-40B4-BE49-F238E27FC236}">
                <a16:creationId xmlns:a16="http://schemas.microsoft.com/office/drawing/2014/main" id="{68C30DFE-D0CD-E04B-2890-D86BFCB061E2}"/>
              </a:ext>
            </a:extLst>
          </p:cNvPr>
          <p:cNvCxnSpPr>
            <a:cxnSpLocks/>
            <a:endCxn id="1058" idx="1"/>
          </p:cNvCxnSpPr>
          <p:nvPr/>
        </p:nvCxnSpPr>
        <p:spPr>
          <a:xfrm rot="16200000" flipH="1">
            <a:off x="6134945" y="4266633"/>
            <a:ext cx="1584428" cy="367102"/>
          </a:xfrm>
          <a:prstGeom prst="bentConnector2">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074" name="文本框 1073">
            <a:extLst>
              <a:ext uri="{FF2B5EF4-FFF2-40B4-BE49-F238E27FC236}">
                <a16:creationId xmlns:a16="http://schemas.microsoft.com/office/drawing/2014/main" id="{71F5E220-5788-302E-3998-002090C7F586}"/>
              </a:ext>
            </a:extLst>
          </p:cNvPr>
          <p:cNvSpPr txBox="1"/>
          <p:nvPr/>
        </p:nvSpPr>
        <p:spPr>
          <a:xfrm>
            <a:off x="9344725" y="4635748"/>
            <a:ext cx="2254087" cy="646331"/>
          </a:xfrm>
          <a:prstGeom prst="rect">
            <a:avLst/>
          </a:prstGeom>
          <a:noFill/>
        </p:spPr>
        <p:txBody>
          <a:bodyPr wrap="square">
            <a:spAutoFit/>
          </a:bodyPr>
          <a:lstStyle/>
          <a:p>
            <a:pPr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CN" b="1" dirty="0">
                <a:latin typeface="Calibri" panose="020F0502020204030204" pitchFamily="34" charset="0"/>
                <a:cs typeface="Calibri" panose="020F0502020204030204" pitchFamily="34" charset="0"/>
              </a:rPr>
              <a:t>Limited capability</a:t>
            </a:r>
          </a:p>
          <a:p>
            <a:pPr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CN" sz="1800" b="1" i="0" dirty="0">
                <a:effectLst/>
                <a:latin typeface="Calibri" panose="020F0502020204030204" pitchFamily="34" charset="0"/>
                <a:cs typeface="Calibri" panose="020F0502020204030204" pitchFamily="34" charset="0"/>
              </a:rPr>
              <a:t>Poor accuracy</a:t>
            </a:r>
          </a:p>
        </p:txBody>
      </p:sp>
      <p:pic>
        <p:nvPicPr>
          <p:cNvPr id="1079" name="Picture 24" descr="J. Imaging | Free Full-Text | Detection of Red-Meat Adulteration by Deep  Spectral–Spatial Features in Hyperspectral Images">
            <a:extLst>
              <a:ext uri="{FF2B5EF4-FFF2-40B4-BE49-F238E27FC236}">
                <a16:creationId xmlns:a16="http://schemas.microsoft.com/office/drawing/2014/main" id="{5203E009-537D-B0AC-6754-E171A3BC235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 r="-374" b="8032"/>
          <a:stretch/>
        </p:blipFill>
        <p:spPr bwMode="auto">
          <a:xfrm>
            <a:off x="7450377" y="5396952"/>
            <a:ext cx="1427278" cy="602607"/>
          </a:xfrm>
          <a:prstGeom prst="rect">
            <a:avLst/>
          </a:prstGeom>
          <a:noFill/>
          <a:extLst>
            <a:ext uri="{909E8E84-426E-40DD-AFC4-6F175D3DCCD1}">
              <a14:hiddenFill xmlns:a14="http://schemas.microsoft.com/office/drawing/2010/main">
                <a:solidFill>
                  <a:srgbClr val="FFFFFF"/>
                </a:solidFill>
              </a14:hiddenFill>
            </a:ext>
          </a:extLst>
        </p:spPr>
      </p:pic>
      <p:sp>
        <p:nvSpPr>
          <p:cNvPr id="1083" name="文本框 1082">
            <a:extLst>
              <a:ext uri="{FF2B5EF4-FFF2-40B4-BE49-F238E27FC236}">
                <a16:creationId xmlns:a16="http://schemas.microsoft.com/office/drawing/2014/main" id="{428FD770-4CF8-1A3A-F439-D8B8F0327D84}"/>
              </a:ext>
            </a:extLst>
          </p:cNvPr>
          <p:cNvSpPr txBox="1"/>
          <p:nvPr/>
        </p:nvSpPr>
        <p:spPr>
          <a:xfrm>
            <a:off x="7399690" y="5883210"/>
            <a:ext cx="1528652" cy="338554"/>
          </a:xfrm>
          <a:prstGeom prst="rect">
            <a:avLst/>
          </a:prstGeom>
          <a:noFill/>
        </p:spPr>
        <p:txBody>
          <a:bodyPr wrap="square">
            <a:spAutoFit/>
          </a:bodyPr>
          <a:lstStyle/>
          <a:p>
            <a:pPr algn="ctr"/>
            <a:r>
              <a:rPr lang="en-US" altLang="zh-CN" sz="1600" b="1" dirty="0">
                <a:latin typeface="Calibri" panose="020F0502020204030204" pitchFamily="34" charset="0"/>
                <a:ea typeface="Calibri" panose="020F0502020204030204" pitchFamily="34" charset="0"/>
                <a:cs typeface="Calibri" panose="020F0502020204030204" pitchFamily="34" charset="0"/>
              </a:rPr>
              <a:t>Hyperspect</a:t>
            </a:r>
            <a:r>
              <a:rPr lang="en-US" altLang="zh-CN" sz="1600" dirty="0">
                <a:latin typeface="Calibri" panose="020F0502020204030204" pitchFamily="34" charset="0"/>
                <a:ea typeface="Calibri" panose="020F0502020204030204" pitchFamily="34" charset="0"/>
                <a:cs typeface="Calibri" panose="020F0502020204030204" pitchFamily="34" charset="0"/>
              </a:rPr>
              <a:t>r</a:t>
            </a:r>
            <a:r>
              <a:rPr lang="en-US" altLang="zh-CN" sz="1600" b="1" dirty="0">
                <a:latin typeface="Calibri" panose="020F0502020204030204" pitchFamily="34" charset="0"/>
                <a:ea typeface="Calibri" panose="020F0502020204030204" pitchFamily="34" charset="0"/>
                <a:cs typeface="Calibri" panose="020F0502020204030204" pitchFamily="34" charset="0"/>
              </a:rPr>
              <a:t>al</a:t>
            </a:r>
            <a:endParaRPr lang="zh-CN" altLang="en-US" sz="1600" b="1" dirty="0">
              <a:latin typeface="Calibri" panose="020F0502020204030204" pitchFamily="34" charset="0"/>
              <a:cs typeface="Calibri" panose="020F0502020204030204" pitchFamily="34" charset="0"/>
            </a:endParaRPr>
          </a:p>
        </p:txBody>
      </p:sp>
      <p:sp>
        <p:nvSpPr>
          <p:cNvPr id="1084" name="文本框 1083">
            <a:extLst>
              <a:ext uri="{FF2B5EF4-FFF2-40B4-BE49-F238E27FC236}">
                <a16:creationId xmlns:a16="http://schemas.microsoft.com/office/drawing/2014/main" id="{580B3592-DEC1-3BDF-7469-06D3F1658D7E}"/>
              </a:ext>
            </a:extLst>
          </p:cNvPr>
          <p:cNvSpPr txBox="1"/>
          <p:nvPr/>
        </p:nvSpPr>
        <p:spPr>
          <a:xfrm>
            <a:off x="9344725" y="5514003"/>
            <a:ext cx="2254087" cy="369332"/>
          </a:xfrm>
          <a:prstGeom prst="rect">
            <a:avLst/>
          </a:prstGeom>
          <a:noFill/>
        </p:spPr>
        <p:txBody>
          <a:bodyPr wrap="square">
            <a:spAutoFit/>
          </a:bodyPr>
          <a:lstStyle/>
          <a:p>
            <a:pPr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CN" b="1" dirty="0">
                <a:latin typeface="Calibri" panose="020F0502020204030204" pitchFamily="34" charset="0"/>
                <a:cs typeface="Calibri" panose="020F0502020204030204" pitchFamily="34" charset="0"/>
              </a:rPr>
              <a:t>Expensive</a:t>
            </a:r>
            <a:endParaRPr lang="en-US" altLang="zh-CN" sz="1800" b="1" i="0" dirty="0">
              <a:effectLst/>
              <a:latin typeface="Calibri" panose="020F0502020204030204" pitchFamily="34" charset="0"/>
              <a:cs typeface="Calibri" panose="020F0502020204030204" pitchFamily="34" charset="0"/>
            </a:endParaRPr>
          </a:p>
        </p:txBody>
      </p:sp>
      <p:sp>
        <p:nvSpPr>
          <p:cNvPr id="1085" name="文本框 1084">
            <a:extLst>
              <a:ext uri="{FF2B5EF4-FFF2-40B4-BE49-F238E27FC236}">
                <a16:creationId xmlns:a16="http://schemas.microsoft.com/office/drawing/2014/main" id="{AD8EA53F-4E67-DF86-1129-CF01C9C1A93F}"/>
              </a:ext>
            </a:extLst>
          </p:cNvPr>
          <p:cNvSpPr txBox="1"/>
          <p:nvPr/>
        </p:nvSpPr>
        <p:spPr>
          <a:xfrm>
            <a:off x="467341" y="862642"/>
            <a:ext cx="11257050" cy="461665"/>
          </a:xfrm>
          <a:prstGeom prst="rect">
            <a:avLst/>
          </a:prstGeom>
          <a:noFill/>
        </p:spPr>
        <p:txBody>
          <a:bodyPr wrap="square">
            <a:spAutoFit/>
          </a:bodyPr>
          <a:lstStyle/>
          <a:p>
            <a:pPr marL="285750" indent="-285750">
              <a:buFont typeface="Arial" panose="020B0604020202020204" pitchFamily="34" charset="0"/>
              <a:buChar char="•"/>
            </a:pPr>
            <a:r>
              <a:rPr kumimoji="1" lang="en-US" altLang="zh-CN" sz="2400" dirty="0">
                <a:latin typeface="Calibri" panose="020F0502020204030204" pitchFamily="34" charset="0"/>
                <a:ea typeface="Calibri" panose="020F0502020204030204" pitchFamily="34" charset="0"/>
                <a:cs typeface="Calibri" panose="020F0502020204030204" pitchFamily="34" charset="0"/>
              </a:rPr>
              <a:t>Meat adulteration is a complex problem and challenging to detect.</a:t>
            </a:r>
          </a:p>
        </p:txBody>
      </p:sp>
      <p:sp>
        <p:nvSpPr>
          <p:cNvPr id="5" name="文本框 4">
            <a:extLst>
              <a:ext uri="{FF2B5EF4-FFF2-40B4-BE49-F238E27FC236}">
                <a16:creationId xmlns:a16="http://schemas.microsoft.com/office/drawing/2014/main" id="{8868071A-168B-C5EF-798A-A33A470B843F}"/>
              </a:ext>
            </a:extLst>
          </p:cNvPr>
          <p:cNvSpPr txBox="1"/>
          <p:nvPr/>
        </p:nvSpPr>
        <p:spPr>
          <a:xfrm>
            <a:off x="9344725" y="4251683"/>
            <a:ext cx="2034175" cy="369332"/>
          </a:xfrm>
          <a:prstGeom prst="rect">
            <a:avLst/>
          </a:prstGeom>
          <a:noFill/>
        </p:spPr>
        <p:txBody>
          <a:bodyPr wrap="square">
            <a:spAutoFit/>
          </a:bodyPr>
          <a:lstStyle/>
          <a:p>
            <a:pPr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J"/>
              <a:tabLst/>
              <a:defRPr/>
            </a:pPr>
            <a:r>
              <a:rPr lang="en-US" altLang="zh-CN" sz="1800" b="1" i="0" dirty="0">
                <a:solidFill>
                  <a:schemeClr val="accent3"/>
                </a:solidFill>
                <a:effectLst/>
                <a:latin typeface="Calibri" panose="020F0502020204030204" pitchFamily="34" charset="0"/>
                <a:cs typeface="Calibri" panose="020F0502020204030204" pitchFamily="34" charset="0"/>
              </a:rPr>
              <a:t>User friendly</a:t>
            </a:r>
          </a:p>
        </p:txBody>
      </p:sp>
    </p:spTree>
    <p:extLst>
      <p:ext uri="{BB962C8B-B14F-4D97-AF65-F5344CB8AC3E}">
        <p14:creationId xmlns:p14="http://schemas.microsoft.com/office/powerpoint/2010/main" val="119747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6"/>
                                        </p:tgtEl>
                                        <p:attrNameLst>
                                          <p:attrName>style.visibility</p:attrName>
                                        </p:attrNameLst>
                                      </p:cBhvr>
                                      <p:to>
                                        <p:strVal val="visible"/>
                                      </p:to>
                                    </p:set>
                                    <p:animEffect transition="in" filter="fade">
                                      <p:cBhvr>
                                        <p:cTn id="7" dur="500"/>
                                        <p:tgtEl>
                                          <p:spTgt spid="10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10"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par>
                                <p:cTn id="16" presetID="10" presetClass="entr" presetSubtype="0"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par>
                                <p:cTn id="19" presetID="10"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10" presetClass="entr" presetSubtype="0"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500"/>
                                        <p:tgtEl>
                                          <p:spTgt spid="10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45"/>
                                        </p:tgtEl>
                                        <p:attrNameLst>
                                          <p:attrName>style.visibility</p:attrName>
                                        </p:attrNameLst>
                                      </p:cBhvr>
                                      <p:to>
                                        <p:strVal val="visible"/>
                                      </p:to>
                                    </p:set>
                                    <p:animEffect transition="in" filter="fade">
                                      <p:cBhvr>
                                        <p:cTn id="30" dur="500"/>
                                        <p:tgtEl>
                                          <p:spTgt spid="104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43"/>
                                        </p:tgtEl>
                                        <p:attrNameLst>
                                          <p:attrName>style.visibility</p:attrName>
                                        </p:attrNameLst>
                                      </p:cBhvr>
                                      <p:to>
                                        <p:strVal val="visible"/>
                                      </p:to>
                                    </p:set>
                                    <p:animEffect transition="in" filter="fade">
                                      <p:cBhvr>
                                        <p:cTn id="33" dur="500"/>
                                        <p:tgtEl>
                                          <p:spTgt spid="104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52"/>
                                        </p:tgtEl>
                                        <p:attrNameLst>
                                          <p:attrName>style.visibility</p:attrName>
                                        </p:attrNameLst>
                                      </p:cBhvr>
                                      <p:to>
                                        <p:strVal val="visible"/>
                                      </p:to>
                                    </p:set>
                                    <p:animEffect transition="in" filter="fade">
                                      <p:cBhvr>
                                        <p:cTn id="38" dur="500"/>
                                        <p:tgtEl>
                                          <p:spTgt spid="105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37"/>
                                        </p:tgtEl>
                                        <p:attrNameLst>
                                          <p:attrName>style.visibility</p:attrName>
                                        </p:attrNameLst>
                                      </p:cBhvr>
                                      <p:to>
                                        <p:strVal val="visible"/>
                                      </p:to>
                                    </p:set>
                                    <p:animEffect transition="in" filter="fade">
                                      <p:cBhvr>
                                        <p:cTn id="41" dur="500"/>
                                        <p:tgtEl>
                                          <p:spTgt spid="103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53"/>
                                        </p:tgtEl>
                                        <p:attrNameLst>
                                          <p:attrName>style.visibility</p:attrName>
                                        </p:attrNameLst>
                                      </p:cBhvr>
                                      <p:to>
                                        <p:strVal val="visible"/>
                                      </p:to>
                                    </p:set>
                                    <p:animEffect transition="in" filter="fade">
                                      <p:cBhvr>
                                        <p:cTn id="46" dur="500"/>
                                        <p:tgtEl>
                                          <p:spTgt spid="1053"/>
                                        </p:tgtEl>
                                      </p:cBhvr>
                                    </p:animEffect>
                                  </p:childTnLst>
                                </p:cTn>
                              </p:par>
                              <p:par>
                                <p:cTn id="47" presetID="10" presetClass="entr" presetSubtype="0" fill="hold" nodeType="withEffect">
                                  <p:stCondLst>
                                    <p:cond delay="0"/>
                                  </p:stCondLst>
                                  <p:childTnLst>
                                    <p:set>
                                      <p:cBhvr>
                                        <p:cTn id="48" dur="1" fill="hold">
                                          <p:stCondLst>
                                            <p:cond delay="0"/>
                                          </p:stCondLst>
                                        </p:cTn>
                                        <p:tgtEl>
                                          <p:spTgt spid="1057"/>
                                        </p:tgtEl>
                                        <p:attrNameLst>
                                          <p:attrName>style.visibility</p:attrName>
                                        </p:attrNameLst>
                                      </p:cBhvr>
                                      <p:to>
                                        <p:strVal val="visible"/>
                                      </p:to>
                                    </p:set>
                                    <p:animEffect transition="in" filter="fade">
                                      <p:cBhvr>
                                        <p:cTn id="49" dur="500"/>
                                        <p:tgtEl>
                                          <p:spTgt spid="105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58"/>
                                        </p:tgtEl>
                                        <p:attrNameLst>
                                          <p:attrName>style.visibility</p:attrName>
                                        </p:attrNameLst>
                                      </p:cBhvr>
                                      <p:to>
                                        <p:strVal val="visible"/>
                                      </p:to>
                                    </p:set>
                                    <p:animEffect transition="in" filter="fade">
                                      <p:cBhvr>
                                        <p:cTn id="52" dur="500"/>
                                        <p:tgtEl>
                                          <p:spTgt spid="105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61"/>
                                        </p:tgtEl>
                                        <p:attrNameLst>
                                          <p:attrName>style.visibility</p:attrName>
                                        </p:attrNameLst>
                                      </p:cBhvr>
                                      <p:to>
                                        <p:strVal val="visible"/>
                                      </p:to>
                                    </p:set>
                                    <p:animEffect transition="in" filter="fade">
                                      <p:cBhvr>
                                        <p:cTn id="55" dur="500"/>
                                        <p:tgtEl>
                                          <p:spTgt spid="106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62"/>
                                        </p:tgtEl>
                                        <p:attrNameLst>
                                          <p:attrName>style.visibility</p:attrName>
                                        </p:attrNameLst>
                                      </p:cBhvr>
                                      <p:to>
                                        <p:strVal val="visible"/>
                                      </p:to>
                                    </p:set>
                                    <p:animEffect transition="in" filter="fade">
                                      <p:cBhvr>
                                        <p:cTn id="58" dur="500"/>
                                        <p:tgtEl>
                                          <p:spTgt spid="1062"/>
                                        </p:tgtEl>
                                      </p:cBhvr>
                                    </p:animEffect>
                                  </p:childTnLst>
                                </p:cTn>
                              </p:par>
                              <p:par>
                                <p:cTn id="59" presetID="10" presetClass="entr" presetSubtype="0" fill="hold" nodeType="withEffect">
                                  <p:stCondLst>
                                    <p:cond delay="0"/>
                                  </p:stCondLst>
                                  <p:childTnLst>
                                    <p:set>
                                      <p:cBhvr>
                                        <p:cTn id="60" dur="1" fill="hold">
                                          <p:stCondLst>
                                            <p:cond delay="0"/>
                                          </p:stCondLst>
                                        </p:cTn>
                                        <p:tgtEl>
                                          <p:spTgt spid="1079"/>
                                        </p:tgtEl>
                                        <p:attrNameLst>
                                          <p:attrName>style.visibility</p:attrName>
                                        </p:attrNameLst>
                                      </p:cBhvr>
                                      <p:to>
                                        <p:strVal val="visible"/>
                                      </p:to>
                                    </p:set>
                                    <p:animEffect transition="in" filter="fade">
                                      <p:cBhvr>
                                        <p:cTn id="61" dur="500"/>
                                        <p:tgtEl>
                                          <p:spTgt spid="107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83"/>
                                        </p:tgtEl>
                                        <p:attrNameLst>
                                          <p:attrName>style.visibility</p:attrName>
                                        </p:attrNameLst>
                                      </p:cBhvr>
                                      <p:to>
                                        <p:strVal val="visible"/>
                                      </p:to>
                                    </p:set>
                                    <p:animEffect transition="in" filter="fade">
                                      <p:cBhvr>
                                        <p:cTn id="64" dur="500"/>
                                        <p:tgtEl>
                                          <p:spTgt spid="1083"/>
                                        </p:tgtEl>
                                      </p:cBhvr>
                                    </p:animEffect>
                                  </p:childTnLst>
                                </p:cTn>
                              </p:par>
                              <p:par>
                                <p:cTn id="65" presetID="10" presetClass="entr" presetSubtype="0" fill="hold" nodeType="withEffect">
                                  <p:stCondLst>
                                    <p:cond delay="0"/>
                                  </p:stCondLst>
                                  <p:childTnLst>
                                    <p:set>
                                      <p:cBhvr>
                                        <p:cTn id="66" dur="1" fill="hold">
                                          <p:stCondLst>
                                            <p:cond delay="0"/>
                                          </p:stCondLst>
                                        </p:cTn>
                                        <p:tgtEl>
                                          <p:spTgt spid="1064"/>
                                        </p:tgtEl>
                                        <p:attrNameLst>
                                          <p:attrName>style.visibility</p:attrName>
                                        </p:attrNameLst>
                                      </p:cBhvr>
                                      <p:to>
                                        <p:strVal val="visible"/>
                                      </p:to>
                                    </p:set>
                                    <p:animEffect transition="in" filter="fade">
                                      <p:cBhvr>
                                        <p:cTn id="67" dur="500"/>
                                        <p:tgtEl>
                                          <p:spTgt spid="106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074"/>
                                        </p:tgtEl>
                                        <p:attrNameLst>
                                          <p:attrName>style.visibility</p:attrName>
                                        </p:attrNameLst>
                                      </p:cBhvr>
                                      <p:to>
                                        <p:strVal val="visible"/>
                                      </p:to>
                                    </p:set>
                                    <p:animEffect transition="in" filter="fade">
                                      <p:cBhvr>
                                        <p:cTn id="75" dur="500"/>
                                        <p:tgtEl>
                                          <p:spTgt spid="107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084"/>
                                        </p:tgtEl>
                                        <p:attrNameLst>
                                          <p:attrName>style.visibility</p:attrName>
                                        </p:attrNameLst>
                                      </p:cBhvr>
                                      <p:to>
                                        <p:strVal val="visible"/>
                                      </p:to>
                                    </p:set>
                                    <p:animEffect transition="in" filter="fade">
                                      <p:cBhvr>
                                        <p:cTn id="78" dur="500"/>
                                        <p:tgtEl>
                                          <p:spTgt spid="1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p:bldP spid="1037" grpId="0" animBg="1"/>
      <p:bldP spid="1043" grpId="0"/>
      <p:bldP spid="1045" grpId="0" animBg="1"/>
      <p:bldP spid="1058" grpId="0" animBg="1"/>
      <p:bldP spid="1061" grpId="0"/>
      <p:bldP spid="1062" grpId="0"/>
      <p:bldP spid="1074" grpId="0"/>
      <p:bldP spid="1083" grpId="0"/>
      <p:bldP spid="108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6FF0B-144C-74E8-5196-655FACAD79C8}"/>
            </a:ext>
          </a:extLst>
        </p:cNvPr>
        <p:cNvGrpSpPr/>
        <p:nvPr/>
      </p:nvGrpSpPr>
      <p:grpSpPr>
        <a:xfrm>
          <a:off x="0" y="0"/>
          <a:ext cx="0" cy="0"/>
          <a:chOff x="0" y="0"/>
          <a:chExt cx="0" cy="0"/>
        </a:xfrm>
      </p:grpSpPr>
      <p:pic>
        <p:nvPicPr>
          <p:cNvPr id="1046" name="Picture 22" descr="How safe is your Halal Food? - SourceTrace Systems">
            <a:extLst>
              <a:ext uri="{FF2B5EF4-FFF2-40B4-BE49-F238E27FC236}">
                <a16:creationId xmlns:a16="http://schemas.microsoft.com/office/drawing/2014/main" id="{0BE9D94C-AD4E-F198-F25B-D8F8A2E1C0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464" b="45773"/>
          <a:stretch/>
        </p:blipFill>
        <p:spPr bwMode="auto">
          <a:xfrm>
            <a:off x="1049439" y="2302290"/>
            <a:ext cx="8115163" cy="126358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
            <a:extLst>
              <a:ext uri="{FF2B5EF4-FFF2-40B4-BE49-F238E27FC236}">
                <a16:creationId xmlns:a16="http://schemas.microsoft.com/office/drawing/2014/main" id="{F6BEF0BA-B699-AB3D-07B0-7E24A3D36980}"/>
              </a:ext>
            </a:extLst>
          </p:cNvPr>
          <p:cNvSpPr/>
          <p:nvPr/>
        </p:nvSpPr>
        <p:spPr>
          <a:xfrm>
            <a:off x="-134" y="9894"/>
            <a:ext cx="12192000" cy="704005"/>
          </a:xfrm>
          <a:prstGeom prst="rect">
            <a:avLst/>
          </a:prstGeom>
          <a:gradFill flip="none" rotWithShape="1">
            <a:gsLst>
              <a:gs pos="0">
                <a:srgbClr val="14233D"/>
              </a:gs>
              <a:gs pos="50000">
                <a:srgbClr val="25447A"/>
              </a:gs>
              <a:gs pos="100000">
                <a:srgbClr val="3861AA"/>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200" dirty="0">
              <a:latin typeface="Calibri" panose="020F0502020204030204" pitchFamily="34" charset="0"/>
              <a:cs typeface="Calibri" panose="020F0502020204030204" pitchFamily="34" charset="0"/>
            </a:endParaRPr>
          </a:p>
        </p:txBody>
      </p:sp>
      <p:sp>
        <p:nvSpPr>
          <p:cNvPr id="60" name="文本占位符 59">
            <a:extLst>
              <a:ext uri="{FF2B5EF4-FFF2-40B4-BE49-F238E27FC236}">
                <a16:creationId xmlns:a16="http://schemas.microsoft.com/office/drawing/2014/main" id="{814FC714-F2EA-3F0F-F7F6-9383AC7F4616}"/>
              </a:ext>
            </a:extLst>
          </p:cNvPr>
          <p:cNvSpPr>
            <a:spLocks noGrp="1"/>
          </p:cNvSpPr>
          <p:nvPr>
            <p:ph type="body" sz="quarter" idx="10"/>
          </p:nvPr>
        </p:nvSpPr>
        <p:spPr/>
        <p:txBody>
          <a:bodyPr/>
          <a:lstStyle/>
          <a:p>
            <a:r>
              <a:rPr lang="en-US" altLang="zh-CN" dirty="0"/>
              <a:t>Current meat fraud detection solution is not sufficient</a:t>
            </a:r>
            <a:endParaRPr lang="zh-CN" altLang="en-US" sz="2800" dirty="0"/>
          </a:p>
        </p:txBody>
      </p:sp>
      <p:sp>
        <p:nvSpPr>
          <p:cNvPr id="41" name="Slide Number Placeholder 40">
            <a:extLst>
              <a:ext uri="{FF2B5EF4-FFF2-40B4-BE49-F238E27FC236}">
                <a16:creationId xmlns:a16="http://schemas.microsoft.com/office/drawing/2014/main" id="{4A5EE7A4-D195-C2B4-1F3D-989BE0EAD061}"/>
              </a:ext>
            </a:extLst>
          </p:cNvPr>
          <p:cNvSpPr>
            <a:spLocks noGrp="1"/>
          </p:cNvSpPr>
          <p:nvPr>
            <p:ph type="sldNum" sz="quarter" idx="4294967295"/>
          </p:nvPr>
        </p:nvSpPr>
        <p:spPr>
          <a:xfrm>
            <a:off x="9172269" y="6267290"/>
            <a:ext cx="2743200" cy="365125"/>
          </a:xfrm>
        </p:spPr>
        <p:txBody>
          <a:bodyPr/>
          <a:lstStyle/>
          <a:p>
            <a:fld id="{FF3EE46A-FC5B-014B-B82E-8707EB59F1ED}" type="slidenum">
              <a:rPr lang="en-GB" smtClean="0">
                <a:latin typeface="Calibri" panose="020F0502020204030204" pitchFamily="34" charset="0"/>
                <a:ea typeface="Calibri" panose="020F0502020204030204" pitchFamily="34" charset="0"/>
                <a:cs typeface="Calibri" panose="020F0502020204030204" pitchFamily="34" charset="0"/>
              </a:rPr>
              <a:t>4</a:t>
            </a:fld>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36" name="文本框 35">
            <a:extLst>
              <a:ext uri="{FF2B5EF4-FFF2-40B4-BE49-F238E27FC236}">
                <a16:creationId xmlns:a16="http://schemas.microsoft.com/office/drawing/2014/main" id="{243A2A45-49B0-37C2-51ED-8D5281F27ECB}"/>
              </a:ext>
            </a:extLst>
          </p:cNvPr>
          <p:cNvSpPr txBox="1"/>
          <p:nvPr/>
        </p:nvSpPr>
        <p:spPr>
          <a:xfrm>
            <a:off x="6619527" y="1422401"/>
            <a:ext cx="1544489" cy="769441"/>
          </a:xfrm>
          <a:prstGeom prst="rect">
            <a:avLst/>
          </a:prstGeom>
          <a:noFill/>
          <a:ln w="19050">
            <a:noFill/>
          </a:ln>
        </p:spPr>
        <p:txBody>
          <a:bodyPr wrap="square">
            <a:spAutoFit/>
          </a:bodyPr>
          <a:lstStyle/>
          <a:p>
            <a:pPr algn="ctr"/>
            <a:r>
              <a:rPr lang="en-US" altLang="zh-CN" sz="2400" b="1" dirty="0">
                <a:solidFill>
                  <a:srgbClr val="215F9A"/>
                </a:solidFill>
              </a:rPr>
              <a:t>12.6% </a:t>
            </a:r>
          </a:p>
          <a:p>
            <a:pPr algn="ctr"/>
            <a:r>
              <a:rPr lang="en-US" altLang="zh-CN" sz="2000" dirty="0"/>
              <a:t>Substitution</a:t>
            </a:r>
            <a:endParaRPr lang="zh-CN" altLang="en-US" dirty="0"/>
          </a:p>
        </p:txBody>
      </p:sp>
      <p:sp>
        <p:nvSpPr>
          <p:cNvPr id="37" name="文本框 36">
            <a:extLst>
              <a:ext uri="{FF2B5EF4-FFF2-40B4-BE49-F238E27FC236}">
                <a16:creationId xmlns:a16="http://schemas.microsoft.com/office/drawing/2014/main" id="{115E29BA-59A3-8A4E-1957-F838010ED7CD}"/>
              </a:ext>
            </a:extLst>
          </p:cNvPr>
          <p:cNvSpPr txBox="1"/>
          <p:nvPr/>
        </p:nvSpPr>
        <p:spPr>
          <a:xfrm>
            <a:off x="2689469" y="1422402"/>
            <a:ext cx="1260426" cy="769441"/>
          </a:xfrm>
          <a:prstGeom prst="rect">
            <a:avLst/>
          </a:prstGeom>
          <a:noFill/>
          <a:ln w="19050">
            <a:noFill/>
          </a:ln>
        </p:spPr>
        <p:txBody>
          <a:bodyPr wrap="square">
            <a:spAutoFit/>
          </a:bodyPr>
          <a:lstStyle/>
          <a:p>
            <a:pPr algn="ctr"/>
            <a:r>
              <a:rPr lang="en-US" altLang="zh-CN" sz="2400" b="1" dirty="0">
                <a:solidFill>
                  <a:srgbClr val="C00000"/>
                </a:solidFill>
              </a:rPr>
              <a:t>43.7%</a:t>
            </a:r>
          </a:p>
          <a:p>
            <a:pPr algn="ctr"/>
            <a:r>
              <a:rPr lang="en-US" altLang="zh-CN" sz="2000" dirty="0"/>
              <a:t>Additives</a:t>
            </a:r>
            <a:endParaRPr lang="zh-CN" altLang="en-US" b="1" dirty="0">
              <a:solidFill>
                <a:srgbClr val="215F9A"/>
              </a:solidFill>
            </a:endParaRPr>
          </a:p>
        </p:txBody>
      </p:sp>
      <p:sp>
        <p:nvSpPr>
          <p:cNvPr id="38" name="文本框 37">
            <a:extLst>
              <a:ext uri="{FF2B5EF4-FFF2-40B4-BE49-F238E27FC236}">
                <a16:creationId xmlns:a16="http://schemas.microsoft.com/office/drawing/2014/main" id="{3A12F0F0-460B-8A3D-2076-BB2E24358BE0}"/>
              </a:ext>
            </a:extLst>
          </p:cNvPr>
          <p:cNvSpPr txBox="1"/>
          <p:nvPr/>
        </p:nvSpPr>
        <p:spPr>
          <a:xfrm>
            <a:off x="4357688" y="1422401"/>
            <a:ext cx="1854046" cy="769441"/>
          </a:xfrm>
          <a:prstGeom prst="rect">
            <a:avLst/>
          </a:prstGeom>
          <a:noFill/>
          <a:ln w="19050">
            <a:noFill/>
          </a:ln>
        </p:spPr>
        <p:txBody>
          <a:bodyPr wrap="square">
            <a:spAutoFit/>
          </a:bodyPr>
          <a:lstStyle/>
          <a:p>
            <a:pPr algn="ctr"/>
            <a:r>
              <a:rPr lang="en-US" altLang="zh-CN" sz="2400" b="1" dirty="0">
                <a:solidFill>
                  <a:schemeClr val="tx1">
                    <a:lumMod val="50000"/>
                    <a:lumOff val="50000"/>
                  </a:schemeClr>
                </a:solidFill>
              </a:rPr>
              <a:t>40.9% </a:t>
            </a:r>
          </a:p>
          <a:p>
            <a:pPr algn="ctr"/>
            <a:r>
              <a:rPr lang="en-US" altLang="zh-CN" sz="2000" dirty="0"/>
              <a:t>Illegal imports</a:t>
            </a:r>
            <a:endParaRPr lang="zh-CN" altLang="en-US" dirty="0"/>
          </a:p>
        </p:txBody>
      </p:sp>
      <p:sp>
        <p:nvSpPr>
          <p:cNvPr id="40" name="文本框 39">
            <a:extLst>
              <a:ext uri="{FF2B5EF4-FFF2-40B4-BE49-F238E27FC236}">
                <a16:creationId xmlns:a16="http://schemas.microsoft.com/office/drawing/2014/main" id="{0BF3A845-7C74-C229-8EDF-81B72BFC4C6E}"/>
              </a:ext>
            </a:extLst>
          </p:cNvPr>
          <p:cNvSpPr txBox="1"/>
          <p:nvPr/>
        </p:nvSpPr>
        <p:spPr>
          <a:xfrm>
            <a:off x="-11669" y="6196484"/>
            <a:ext cx="9726963" cy="430887"/>
          </a:xfrm>
          <a:prstGeom prst="rect">
            <a:avLst/>
          </a:prstGeom>
          <a:noFill/>
        </p:spPr>
        <p:txBody>
          <a:bodyPr wrap="square">
            <a:spAutoFit/>
          </a:bodyPr>
          <a:lstStyle/>
          <a:p>
            <a:r>
              <a:rPr lang="en-US" altLang="zh-CN" sz="1100" b="0" i="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[1] </a:t>
            </a:r>
            <a:r>
              <a:rPr lang="en-US" altLang="zh-CN" sz="1100" b="0" i="0" dirty="0" err="1">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Xiaoman</a:t>
            </a:r>
            <a:r>
              <a:rPr lang="en-US" altLang="zh-CN" sz="1100" b="0" i="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 Li et al. “Meat food fraud risk in Chinese markets 2012–2021.” Science of food 2023.</a:t>
            </a:r>
          </a:p>
          <a:p>
            <a:r>
              <a:rPr lang="en-US" altLang="zh-CN" sz="11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[2] Saskia M van Ruth et al. “Which Company Characteristics Make a Food Business at Risk for Food Fraud?” Foods 2021.</a:t>
            </a:r>
            <a:endParaRPr lang="zh-CN" altLang="en-US" sz="1100" dirty="0">
              <a:solidFill>
                <a:schemeClr val="tx1">
                  <a:lumMod val="50000"/>
                  <a:lumOff val="50000"/>
                </a:schemeClr>
              </a:solidFill>
              <a:latin typeface="Calibri" panose="020F0502020204030204" pitchFamily="34" charset="0"/>
              <a:cs typeface="Calibri" panose="020F0502020204030204" pitchFamily="34" charset="0"/>
            </a:endParaRPr>
          </a:p>
        </p:txBody>
      </p:sp>
      <p:pic>
        <p:nvPicPr>
          <p:cNvPr id="51" name="图片 50">
            <a:extLst>
              <a:ext uri="{FF2B5EF4-FFF2-40B4-BE49-F238E27FC236}">
                <a16:creationId xmlns:a16="http://schemas.microsoft.com/office/drawing/2014/main" id="{C622965E-BDC6-AF78-89AC-BAB391FF6945}"/>
              </a:ext>
            </a:extLst>
          </p:cNvPr>
          <p:cNvPicPr>
            <a:picLocks noChangeAspect="1"/>
          </p:cNvPicPr>
          <p:nvPr/>
        </p:nvPicPr>
        <p:blipFill rotWithShape="1">
          <a:blip r:embed="rId4"/>
          <a:srcRect l="64045" t="6689" b="58109"/>
          <a:stretch/>
        </p:blipFill>
        <p:spPr>
          <a:xfrm>
            <a:off x="3949895" y="3820664"/>
            <a:ext cx="2037868" cy="1637581"/>
          </a:xfrm>
          <a:prstGeom prst="rect">
            <a:avLst/>
          </a:prstGeom>
        </p:spPr>
      </p:pic>
      <p:grpSp>
        <p:nvGrpSpPr>
          <p:cNvPr id="54" name="组合 53">
            <a:extLst>
              <a:ext uri="{FF2B5EF4-FFF2-40B4-BE49-F238E27FC236}">
                <a16:creationId xmlns:a16="http://schemas.microsoft.com/office/drawing/2014/main" id="{EF709BC5-DAA1-B9E5-B654-9C6380554DF2}"/>
              </a:ext>
            </a:extLst>
          </p:cNvPr>
          <p:cNvGrpSpPr/>
          <p:nvPr/>
        </p:nvGrpSpPr>
        <p:grpSpPr>
          <a:xfrm>
            <a:off x="430308" y="3816957"/>
            <a:ext cx="1950392" cy="1637582"/>
            <a:chOff x="7580577" y="3669711"/>
            <a:chExt cx="2956042" cy="2481943"/>
          </a:xfrm>
        </p:grpSpPr>
        <p:pic>
          <p:nvPicPr>
            <p:cNvPr id="50" name="图片 49">
              <a:extLst>
                <a:ext uri="{FF2B5EF4-FFF2-40B4-BE49-F238E27FC236}">
                  <a16:creationId xmlns:a16="http://schemas.microsoft.com/office/drawing/2014/main" id="{EC0DB91B-F80D-89D5-827C-F0D06C83A698}"/>
                </a:ext>
              </a:extLst>
            </p:cNvPr>
            <p:cNvPicPr>
              <a:picLocks noChangeAspect="1"/>
            </p:cNvPicPr>
            <p:nvPr/>
          </p:nvPicPr>
          <p:blipFill rotWithShape="1">
            <a:blip r:embed="rId4"/>
            <a:srcRect l="5970" t="58137" r="53843" b="754"/>
            <a:stretch/>
          </p:blipFill>
          <p:spPr>
            <a:xfrm>
              <a:off x="7580577" y="3669711"/>
              <a:ext cx="2956042" cy="2481943"/>
            </a:xfrm>
            <a:prstGeom prst="rect">
              <a:avLst/>
            </a:prstGeom>
          </p:spPr>
        </p:pic>
        <p:sp>
          <p:nvSpPr>
            <p:cNvPr id="52" name="矩形 51">
              <a:extLst>
                <a:ext uri="{FF2B5EF4-FFF2-40B4-BE49-F238E27FC236}">
                  <a16:creationId xmlns:a16="http://schemas.microsoft.com/office/drawing/2014/main" id="{25FA188B-01C0-050F-6DF1-A439B6FD12FF}"/>
                </a:ext>
              </a:extLst>
            </p:cNvPr>
            <p:cNvSpPr/>
            <p:nvPr/>
          </p:nvSpPr>
          <p:spPr>
            <a:xfrm>
              <a:off x="7580578" y="3669711"/>
              <a:ext cx="487086" cy="2593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6" name="连接符: 肘形 55">
            <a:extLst>
              <a:ext uri="{FF2B5EF4-FFF2-40B4-BE49-F238E27FC236}">
                <a16:creationId xmlns:a16="http://schemas.microsoft.com/office/drawing/2014/main" id="{1C405ED9-477F-9536-2CBB-6169ABE4E457}"/>
              </a:ext>
            </a:extLst>
          </p:cNvPr>
          <p:cNvCxnSpPr>
            <a:cxnSpLocks/>
            <a:endCxn id="50" idx="3"/>
          </p:cNvCxnSpPr>
          <p:nvPr/>
        </p:nvCxnSpPr>
        <p:spPr>
          <a:xfrm rot="5400000">
            <a:off x="2307258" y="3803182"/>
            <a:ext cx="906008" cy="759124"/>
          </a:xfrm>
          <a:prstGeom prst="bentConnector2">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57" name="连接符: 肘形 56">
            <a:extLst>
              <a:ext uri="{FF2B5EF4-FFF2-40B4-BE49-F238E27FC236}">
                <a16:creationId xmlns:a16="http://schemas.microsoft.com/office/drawing/2014/main" id="{7F8335CF-DE83-E4AC-9559-5217913BCF53}"/>
              </a:ext>
            </a:extLst>
          </p:cNvPr>
          <p:cNvCxnSpPr>
            <a:cxnSpLocks/>
            <a:endCxn id="51" idx="1"/>
          </p:cNvCxnSpPr>
          <p:nvPr/>
        </p:nvCxnSpPr>
        <p:spPr>
          <a:xfrm rot="16200000" flipH="1">
            <a:off x="3117116" y="3806675"/>
            <a:ext cx="909713" cy="755845"/>
          </a:xfrm>
          <a:prstGeom prst="bentConnector2">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027" name="文本框 1026">
            <a:extLst>
              <a:ext uri="{FF2B5EF4-FFF2-40B4-BE49-F238E27FC236}">
                <a16:creationId xmlns:a16="http://schemas.microsoft.com/office/drawing/2014/main" id="{3AEFC1AB-98B1-AC0B-83CC-06DBA64AF89F}"/>
              </a:ext>
            </a:extLst>
          </p:cNvPr>
          <p:cNvSpPr txBox="1"/>
          <p:nvPr/>
        </p:nvSpPr>
        <p:spPr>
          <a:xfrm>
            <a:off x="2403031" y="4763657"/>
            <a:ext cx="1573044" cy="646331"/>
          </a:xfrm>
          <a:prstGeom prst="rect">
            <a:avLst/>
          </a:prstGeom>
          <a:noFill/>
        </p:spPr>
        <p:txBody>
          <a:bodyPr wrap="square">
            <a:spAutoFit/>
          </a:bodyPr>
          <a:lstStyle/>
          <a:p>
            <a:pPr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CN" sz="1800" b="1" i="0" dirty="0">
                <a:effectLst/>
                <a:latin typeface="Calibri" panose="020F0502020204030204" pitchFamily="34" charset="0"/>
                <a:cs typeface="Calibri" panose="020F0502020204030204" pitchFamily="34" charset="0"/>
              </a:rPr>
              <a:t>Complex</a:t>
            </a:r>
          </a:p>
          <a:p>
            <a:pPr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CN" b="1" dirty="0">
                <a:latin typeface="Calibri" panose="020F0502020204030204" pitchFamily="34" charset="0"/>
                <a:cs typeface="Calibri" panose="020F0502020204030204" pitchFamily="34" charset="0"/>
              </a:rPr>
              <a:t>L</a:t>
            </a:r>
            <a:r>
              <a:rPr lang="en-US" altLang="zh-CN" sz="1800" b="1" i="0" dirty="0">
                <a:effectLst/>
                <a:latin typeface="Calibri" panose="020F0502020204030204" pitchFamily="34" charset="0"/>
                <a:cs typeface="Calibri" panose="020F0502020204030204" pitchFamily="34" charset="0"/>
              </a:rPr>
              <a:t>aboratory</a:t>
            </a:r>
          </a:p>
        </p:txBody>
      </p:sp>
      <p:cxnSp>
        <p:nvCxnSpPr>
          <p:cNvPr id="44" name="直接连接符 43">
            <a:extLst>
              <a:ext uri="{FF2B5EF4-FFF2-40B4-BE49-F238E27FC236}">
                <a16:creationId xmlns:a16="http://schemas.microsoft.com/office/drawing/2014/main" id="{8303F6D3-9086-89C3-4811-91C59B6DBD5C}"/>
              </a:ext>
            </a:extLst>
          </p:cNvPr>
          <p:cNvCxnSpPr>
            <a:cxnSpLocks/>
          </p:cNvCxnSpPr>
          <p:nvPr/>
        </p:nvCxnSpPr>
        <p:spPr>
          <a:xfrm>
            <a:off x="5987763" y="2302290"/>
            <a:ext cx="0" cy="3315109"/>
          </a:xfrm>
          <a:prstGeom prst="line">
            <a:avLst/>
          </a:prstGeom>
          <a:ln w="38100">
            <a:solidFill>
              <a:srgbClr val="C00000"/>
            </a:solidFill>
            <a:prstDash val="sysDash"/>
          </a:ln>
        </p:spPr>
        <p:style>
          <a:lnRef idx="2">
            <a:schemeClr val="accent1"/>
          </a:lnRef>
          <a:fillRef idx="0">
            <a:schemeClr val="accent1"/>
          </a:fillRef>
          <a:effectRef idx="1">
            <a:schemeClr val="accent1"/>
          </a:effectRef>
          <a:fontRef idx="minor">
            <a:schemeClr val="tx1"/>
          </a:fontRef>
        </p:style>
      </p:cxnSp>
      <p:sp>
        <p:nvSpPr>
          <p:cNvPr id="1037" name="矩形: 圆角 1036">
            <a:extLst>
              <a:ext uri="{FF2B5EF4-FFF2-40B4-BE49-F238E27FC236}">
                <a16:creationId xmlns:a16="http://schemas.microsoft.com/office/drawing/2014/main" id="{3E161C36-9F67-BBB7-E64F-9A611DFD46E1}"/>
              </a:ext>
            </a:extLst>
          </p:cNvPr>
          <p:cNvSpPr/>
          <p:nvPr/>
        </p:nvSpPr>
        <p:spPr>
          <a:xfrm>
            <a:off x="6211735" y="2268823"/>
            <a:ext cx="2888722" cy="1389147"/>
          </a:xfrm>
          <a:prstGeom prst="roundRect">
            <a:avLst>
              <a:gd name="adj" fmla="val 6903"/>
            </a:avLst>
          </a:prstGeom>
          <a:solidFill>
            <a:srgbClr val="C00000">
              <a:alpha val="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3" name="文本框 1042">
            <a:extLst>
              <a:ext uri="{FF2B5EF4-FFF2-40B4-BE49-F238E27FC236}">
                <a16:creationId xmlns:a16="http://schemas.microsoft.com/office/drawing/2014/main" id="{277E7DE3-ACF9-87E3-3A36-43A99F8D0B1D}"/>
              </a:ext>
            </a:extLst>
          </p:cNvPr>
          <p:cNvSpPr txBox="1"/>
          <p:nvPr/>
        </p:nvSpPr>
        <p:spPr>
          <a:xfrm>
            <a:off x="1929003" y="5689255"/>
            <a:ext cx="2415084" cy="369332"/>
          </a:xfrm>
          <a:prstGeom prst="rect">
            <a:avLst/>
          </a:prstGeom>
          <a:noFill/>
        </p:spPr>
        <p:txBody>
          <a:bodyPr wrap="square">
            <a:spAutoFit/>
          </a:bodyPr>
          <a:lstStyle/>
          <a:p>
            <a:pPr algn="ctr"/>
            <a:r>
              <a:rPr kumimoji="1" lang="en-US" altLang="zh-CN" sz="1800" b="1" dirty="0">
                <a:latin typeface="Calibri" panose="020F0502020204030204" pitchFamily="34" charset="0"/>
                <a:ea typeface="Calibri" panose="020F0502020204030204" pitchFamily="34" charset="0"/>
                <a:cs typeface="Calibri" panose="020F0502020204030204" pitchFamily="34" charset="0"/>
              </a:rPr>
              <a:t>Insufficient Spot Check</a:t>
            </a:r>
            <a:endParaRPr lang="zh-CN" altLang="en-US" b="1" dirty="0"/>
          </a:p>
        </p:txBody>
      </p:sp>
      <p:sp>
        <p:nvSpPr>
          <p:cNvPr id="1045" name="箭头: 下 1044">
            <a:extLst>
              <a:ext uri="{FF2B5EF4-FFF2-40B4-BE49-F238E27FC236}">
                <a16:creationId xmlns:a16="http://schemas.microsoft.com/office/drawing/2014/main" id="{AD2C1950-0CFE-D929-9B1A-272920896F70}"/>
              </a:ext>
            </a:extLst>
          </p:cNvPr>
          <p:cNvSpPr/>
          <p:nvPr/>
        </p:nvSpPr>
        <p:spPr>
          <a:xfrm>
            <a:off x="3027689" y="5418363"/>
            <a:ext cx="217712" cy="26161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52" name="组合 1051">
            <a:extLst>
              <a:ext uri="{FF2B5EF4-FFF2-40B4-BE49-F238E27FC236}">
                <a16:creationId xmlns:a16="http://schemas.microsoft.com/office/drawing/2014/main" id="{04796831-9333-3392-E582-68E8F28DB779}"/>
              </a:ext>
            </a:extLst>
          </p:cNvPr>
          <p:cNvGrpSpPr/>
          <p:nvPr/>
        </p:nvGrpSpPr>
        <p:grpSpPr>
          <a:xfrm>
            <a:off x="9100457" y="2547897"/>
            <a:ext cx="2753658" cy="830997"/>
            <a:chOff x="9100457" y="2699927"/>
            <a:chExt cx="2753658" cy="830997"/>
          </a:xfrm>
        </p:grpSpPr>
        <p:sp>
          <p:nvSpPr>
            <p:cNvPr id="1048" name="文本框 1047">
              <a:extLst>
                <a:ext uri="{FF2B5EF4-FFF2-40B4-BE49-F238E27FC236}">
                  <a16:creationId xmlns:a16="http://schemas.microsoft.com/office/drawing/2014/main" id="{E94BCD2F-9547-AF55-65C8-BC1214E56D8E}"/>
                </a:ext>
              </a:extLst>
            </p:cNvPr>
            <p:cNvSpPr txBox="1"/>
            <p:nvPr/>
          </p:nvSpPr>
          <p:spPr>
            <a:xfrm>
              <a:off x="9100457" y="2699927"/>
              <a:ext cx="2651042" cy="830997"/>
            </a:xfrm>
            <a:prstGeom prst="rect">
              <a:avLst/>
            </a:prstGeom>
            <a:noFill/>
          </p:spPr>
          <p:txBody>
            <a:bodyPr wrap="square">
              <a:spAutoFit/>
            </a:bodyPr>
            <a:lstStyle/>
            <a:p>
              <a:pPr algn="ctr"/>
              <a:r>
                <a:rPr kumimoji="1" lang="en-US" altLang="zh-CN" sz="2400" dirty="0">
                  <a:latin typeface="Calibri" panose="020F0502020204030204" pitchFamily="34" charset="0"/>
                  <a:ea typeface="Calibri" panose="020F0502020204030204" pitchFamily="34" charset="0"/>
                  <a:cs typeface="Calibri" panose="020F0502020204030204" pitchFamily="34" charset="0"/>
                </a:rPr>
                <a:t>End-of-chain nodes</a:t>
              </a:r>
              <a:endParaRPr lang="en-US" altLang="zh-CN" sz="2400" b="1" dirty="0">
                <a:solidFill>
                  <a:srgbClr val="C00000"/>
                </a:solidFill>
              </a:endParaRPr>
            </a:p>
            <a:p>
              <a:pPr algn="ctr"/>
              <a:r>
                <a:rPr lang="en-US" altLang="zh-CN" sz="2400" b="1" dirty="0">
                  <a:solidFill>
                    <a:srgbClr val="C00000"/>
                  </a:solidFill>
                </a:rPr>
                <a:t>Meat Fraud Risk</a:t>
              </a:r>
              <a:endParaRPr lang="zh-CN" altLang="en-US" sz="2400" b="1" dirty="0">
                <a:solidFill>
                  <a:srgbClr val="C00000"/>
                </a:solidFill>
              </a:endParaRPr>
            </a:p>
          </p:txBody>
        </p:sp>
        <p:cxnSp>
          <p:nvCxnSpPr>
            <p:cNvPr id="1050" name="直接箭头连接符 1049">
              <a:extLst>
                <a:ext uri="{FF2B5EF4-FFF2-40B4-BE49-F238E27FC236}">
                  <a16:creationId xmlns:a16="http://schemas.microsoft.com/office/drawing/2014/main" id="{99FF1776-7404-817F-1803-3554BE36CCB2}"/>
                </a:ext>
              </a:extLst>
            </p:cNvPr>
            <p:cNvCxnSpPr>
              <a:cxnSpLocks/>
            </p:cNvCxnSpPr>
            <p:nvPr/>
          </p:nvCxnSpPr>
          <p:spPr>
            <a:xfrm flipH="1" flipV="1">
              <a:off x="11850154" y="2833924"/>
              <a:ext cx="3961" cy="504371"/>
            </a:xfrm>
            <a:prstGeom prst="straightConnector1">
              <a:avLst/>
            </a:prstGeom>
            <a:ln w="50800">
              <a:solidFill>
                <a:srgbClr val="C00000"/>
              </a:solidFill>
              <a:tailEnd type="arrow" w="lg" len="med"/>
            </a:ln>
          </p:spPr>
          <p:style>
            <a:lnRef idx="2">
              <a:schemeClr val="accent1"/>
            </a:lnRef>
            <a:fillRef idx="0">
              <a:schemeClr val="accent1"/>
            </a:fillRef>
            <a:effectRef idx="1">
              <a:schemeClr val="accent1"/>
            </a:effectRef>
            <a:fontRef idx="minor">
              <a:schemeClr val="tx1"/>
            </a:fontRef>
          </p:style>
        </p:cxnSp>
      </p:grpSp>
      <p:grpSp>
        <p:nvGrpSpPr>
          <p:cNvPr id="1053" name="组合 1052">
            <a:extLst>
              <a:ext uri="{FF2B5EF4-FFF2-40B4-BE49-F238E27FC236}">
                <a16:creationId xmlns:a16="http://schemas.microsoft.com/office/drawing/2014/main" id="{38377401-122D-13EE-443D-E61E501FC263}"/>
              </a:ext>
            </a:extLst>
          </p:cNvPr>
          <p:cNvGrpSpPr/>
          <p:nvPr/>
        </p:nvGrpSpPr>
        <p:grpSpPr>
          <a:xfrm>
            <a:off x="7110711" y="4391124"/>
            <a:ext cx="2011688" cy="816314"/>
            <a:chOff x="4430485" y="2074546"/>
            <a:chExt cx="4669114" cy="2001049"/>
          </a:xfrm>
        </p:grpSpPr>
        <p:pic>
          <p:nvPicPr>
            <p:cNvPr id="1054" name="Picture 6" descr="Android Apps by Meat analyzer. on Google Play">
              <a:extLst>
                <a:ext uri="{FF2B5EF4-FFF2-40B4-BE49-F238E27FC236}">
                  <a16:creationId xmlns:a16="http://schemas.microsoft.com/office/drawing/2014/main" id="{CD290118-707B-6547-689F-99E4E91D1D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0485" y="2074546"/>
              <a:ext cx="2001049" cy="2001049"/>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8" descr="Electronic Noses Sniff Success - IEEE Spectrum">
              <a:extLst>
                <a:ext uri="{FF2B5EF4-FFF2-40B4-BE49-F238E27FC236}">
                  <a16:creationId xmlns:a16="http://schemas.microsoft.com/office/drawing/2014/main" id="{A042F3CE-C488-E8BF-0311-595C4537A7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1534" y="2074546"/>
              <a:ext cx="2668065" cy="2001049"/>
            </a:xfrm>
            <a:prstGeom prst="rect">
              <a:avLst/>
            </a:prstGeom>
            <a:noFill/>
            <a:extLst>
              <a:ext uri="{909E8E84-426E-40DD-AFC4-6F175D3DCCD1}">
                <a14:hiddenFill xmlns:a14="http://schemas.microsoft.com/office/drawing/2010/main">
                  <a:solidFill>
                    <a:srgbClr val="FFFFFF"/>
                  </a:solidFill>
                </a14:hiddenFill>
              </a:ext>
            </a:extLst>
          </p:spPr>
        </p:pic>
      </p:grpSp>
      <p:pic>
        <p:nvPicPr>
          <p:cNvPr id="1057" name="图片 1056">
            <a:extLst>
              <a:ext uri="{FF2B5EF4-FFF2-40B4-BE49-F238E27FC236}">
                <a16:creationId xmlns:a16="http://schemas.microsoft.com/office/drawing/2014/main" id="{3C69FB71-D3B9-30B4-EBCD-BB5E0D7CE318}"/>
              </a:ext>
            </a:extLst>
          </p:cNvPr>
          <p:cNvPicPr>
            <a:picLocks noChangeAspect="1"/>
          </p:cNvPicPr>
          <p:nvPr/>
        </p:nvPicPr>
        <p:blipFill rotWithShape="1">
          <a:blip r:embed="rId7"/>
          <a:srcRect b="75268"/>
          <a:stretch/>
        </p:blipFill>
        <p:spPr>
          <a:xfrm>
            <a:off x="7085744" y="3862544"/>
            <a:ext cx="2195962" cy="433464"/>
          </a:xfrm>
          <a:prstGeom prst="rect">
            <a:avLst/>
          </a:prstGeom>
        </p:spPr>
      </p:pic>
      <p:sp>
        <p:nvSpPr>
          <p:cNvPr id="1058" name="矩形: 圆角 1057">
            <a:extLst>
              <a:ext uri="{FF2B5EF4-FFF2-40B4-BE49-F238E27FC236}">
                <a16:creationId xmlns:a16="http://schemas.microsoft.com/office/drawing/2014/main" id="{9E45A112-F4E2-0ED3-3DA1-5B2D8F7EB6D6}"/>
              </a:ext>
            </a:extLst>
          </p:cNvPr>
          <p:cNvSpPr/>
          <p:nvPr/>
        </p:nvSpPr>
        <p:spPr>
          <a:xfrm>
            <a:off x="7110710" y="4317778"/>
            <a:ext cx="2106849" cy="1849239"/>
          </a:xfrm>
          <a:prstGeom prst="roundRect">
            <a:avLst>
              <a:gd name="adj" fmla="val 6017"/>
            </a:avLst>
          </a:prstGeom>
          <a:noFill/>
          <a:ln>
            <a:solidFill>
              <a:srgbClr val="215F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1" name="文本框 1060">
            <a:extLst>
              <a:ext uri="{FF2B5EF4-FFF2-40B4-BE49-F238E27FC236}">
                <a16:creationId xmlns:a16="http://schemas.microsoft.com/office/drawing/2014/main" id="{0D829D9A-641C-77F3-D5D3-F50864D4E2A0}"/>
              </a:ext>
            </a:extLst>
          </p:cNvPr>
          <p:cNvSpPr txBox="1"/>
          <p:nvPr/>
        </p:nvSpPr>
        <p:spPr>
          <a:xfrm>
            <a:off x="7132169" y="5107805"/>
            <a:ext cx="984386" cy="338554"/>
          </a:xfrm>
          <a:prstGeom prst="rect">
            <a:avLst/>
          </a:prstGeom>
          <a:noFill/>
        </p:spPr>
        <p:txBody>
          <a:bodyPr wrap="square">
            <a:spAutoFit/>
          </a:bodyPr>
          <a:lstStyle/>
          <a:p>
            <a:pPr algn="ctr"/>
            <a:r>
              <a:rPr lang="en-US" altLang="zh-CN" sz="1600" b="1" dirty="0">
                <a:latin typeface="Calibri" panose="020F0502020204030204" pitchFamily="34" charset="0"/>
                <a:ea typeface="Calibri" panose="020F0502020204030204" pitchFamily="34" charset="0"/>
                <a:cs typeface="Calibri" panose="020F0502020204030204" pitchFamily="34" charset="0"/>
              </a:rPr>
              <a:t>Camera</a:t>
            </a:r>
            <a:endParaRPr lang="zh-CN" altLang="en-US" sz="1600" b="1" dirty="0">
              <a:latin typeface="Calibri" panose="020F0502020204030204" pitchFamily="34" charset="0"/>
              <a:cs typeface="Calibri" panose="020F0502020204030204" pitchFamily="34" charset="0"/>
            </a:endParaRPr>
          </a:p>
        </p:txBody>
      </p:sp>
      <p:sp>
        <p:nvSpPr>
          <p:cNvPr id="1062" name="文本框 1061">
            <a:extLst>
              <a:ext uri="{FF2B5EF4-FFF2-40B4-BE49-F238E27FC236}">
                <a16:creationId xmlns:a16="http://schemas.microsoft.com/office/drawing/2014/main" id="{DF9DBDF3-9303-20AD-F73A-274AE54DA25B}"/>
              </a:ext>
            </a:extLst>
          </p:cNvPr>
          <p:cNvSpPr txBox="1"/>
          <p:nvPr/>
        </p:nvSpPr>
        <p:spPr>
          <a:xfrm>
            <a:off x="8100029" y="5109222"/>
            <a:ext cx="895203" cy="338554"/>
          </a:xfrm>
          <a:prstGeom prst="rect">
            <a:avLst/>
          </a:prstGeom>
          <a:noFill/>
        </p:spPr>
        <p:txBody>
          <a:bodyPr wrap="square">
            <a:spAutoFit/>
          </a:bodyPr>
          <a:lstStyle/>
          <a:p>
            <a:pPr algn="ctr"/>
            <a:r>
              <a:rPr lang="en-US" altLang="zh-CN" sz="1600" b="1" dirty="0">
                <a:latin typeface="Calibri" panose="020F0502020204030204" pitchFamily="34" charset="0"/>
                <a:ea typeface="Calibri" panose="020F0502020204030204" pitchFamily="34" charset="0"/>
                <a:cs typeface="Calibri" panose="020F0502020204030204" pitchFamily="34" charset="0"/>
              </a:rPr>
              <a:t>E-nose</a:t>
            </a:r>
            <a:endParaRPr lang="zh-CN" altLang="en-US" sz="1600" b="1" dirty="0">
              <a:latin typeface="Calibri" panose="020F0502020204030204" pitchFamily="34" charset="0"/>
              <a:cs typeface="Calibri" panose="020F0502020204030204" pitchFamily="34" charset="0"/>
            </a:endParaRPr>
          </a:p>
        </p:txBody>
      </p:sp>
      <p:cxnSp>
        <p:nvCxnSpPr>
          <p:cNvPr id="1064" name="连接符: 肘形 1063">
            <a:extLst>
              <a:ext uri="{FF2B5EF4-FFF2-40B4-BE49-F238E27FC236}">
                <a16:creationId xmlns:a16="http://schemas.microsoft.com/office/drawing/2014/main" id="{35BB4754-18A8-5705-9728-A4883C5A8B6E}"/>
              </a:ext>
            </a:extLst>
          </p:cNvPr>
          <p:cNvCxnSpPr>
            <a:cxnSpLocks/>
            <a:endCxn id="1058" idx="1"/>
          </p:cNvCxnSpPr>
          <p:nvPr/>
        </p:nvCxnSpPr>
        <p:spPr>
          <a:xfrm rot="16200000" flipH="1">
            <a:off x="6134945" y="4266633"/>
            <a:ext cx="1584428" cy="367102"/>
          </a:xfrm>
          <a:prstGeom prst="bentConnector2">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074" name="文本框 1073">
            <a:extLst>
              <a:ext uri="{FF2B5EF4-FFF2-40B4-BE49-F238E27FC236}">
                <a16:creationId xmlns:a16="http://schemas.microsoft.com/office/drawing/2014/main" id="{F255C4BD-0E91-B91D-16FF-24C4D2B0A168}"/>
              </a:ext>
            </a:extLst>
          </p:cNvPr>
          <p:cNvSpPr txBox="1"/>
          <p:nvPr/>
        </p:nvSpPr>
        <p:spPr>
          <a:xfrm>
            <a:off x="9344725" y="4635748"/>
            <a:ext cx="2254087" cy="646331"/>
          </a:xfrm>
          <a:prstGeom prst="rect">
            <a:avLst/>
          </a:prstGeom>
          <a:noFill/>
        </p:spPr>
        <p:txBody>
          <a:bodyPr wrap="square">
            <a:spAutoFit/>
          </a:bodyPr>
          <a:lstStyle/>
          <a:p>
            <a:pPr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CN" b="1" dirty="0">
                <a:latin typeface="Calibri" panose="020F0502020204030204" pitchFamily="34" charset="0"/>
                <a:cs typeface="Calibri" panose="020F0502020204030204" pitchFamily="34" charset="0"/>
              </a:rPr>
              <a:t>Limited capability</a:t>
            </a:r>
          </a:p>
          <a:p>
            <a:pPr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CN" sz="1800" b="1" i="0" dirty="0">
                <a:effectLst/>
                <a:latin typeface="Calibri" panose="020F0502020204030204" pitchFamily="34" charset="0"/>
                <a:cs typeface="Calibri" panose="020F0502020204030204" pitchFamily="34" charset="0"/>
              </a:rPr>
              <a:t>Poor accuracy</a:t>
            </a:r>
          </a:p>
        </p:txBody>
      </p:sp>
      <p:sp>
        <p:nvSpPr>
          <p:cNvPr id="1075" name="文本框 1074">
            <a:extLst>
              <a:ext uri="{FF2B5EF4-FFF2-40B4-BE49-F238E27FC236}">
                <a16:creationId xmlns:a16="http://schemas.microsoft.com/office/drawing/2014/main" id="{99734654-044D-7F6B-286E-1CAB17923155}"/>
              </a:ext>
            </a:extLst>
          </p:cNvPr>
          <p:cNvSpPr txBox="1"/>
          <p:nvPr/>
        </p:nvSpPr>
        <p:spPr>
          <a:xfrm>
            <a:off x="275003" y="2799578"/>
            <a:ext cx="11425519" cy="954107"/>
          </a:xfrm>
          <a:prstGeom prst="rect">
            <a:avLst/>
          </a:prstGeom>
          <a:solidFill>
            <a:srgbClr val="215F9A"/>
          </a:solidFill>
        </p:spPr>
        <p:txBody>
          <a:bodyPr wrap="square">
            <a:spAutoFit/>
          </a:bodyPr>
          <a:lstStyle/>
          <a:p>
            <a:pPr algn="ctr">
              <a:lnSpc>
                <a:spcPct val="100000"/>
              </a:lnSpc>
              <a:spcBef>
                <a:spcPts val="1200"/>
              </a:spcBef>
            </a:pPr>
            <a:r>
              <a:rPr lang="en-US" altLang="zh-CN" sz="2800" dirty="0">
                <a:solidFill>
                  <a:schemeClr val="bg1"/>
                </a:solidFill>
                <a:latin typeface="Calibri" panose="020F0502020204030204" pitchFamily="34" charset="0"/>
                <a:ea typeface="Calibri" panose="020F0502020204030204" pitchFamily="34" charset="0"/>
                <a:cs typeface="Calibri" panose="020F0502020204030204" pitchFamily="34" charset="0"/>
              </a:rPr>
              <a:t>Can we propose a </a:t>
            </a:r>
            <a:r>
              <a:rPr lang="en-US" altLang="zh-CN" sz="2800" b="1" dirty="0">
                <a:solidFill>
                  <a:schemeClr val="accent2"/>
                </a:solidFill>
                <a:latin typeface="Calibri" panose="020F0502020204030204" pitchFamily="34" charset="0"/>
                <a:ea typeface="Calibri" panose="020F0502020204030204" pitchFamily="34" charset="0"/>
                <a:cs typeface="Calibri" panose="020F0502020204030204" pitchFamily="34" charset="0"/>
              </a:rPr>
              <a:t>consumer-level</a:t>
            </a:r>
            <a:r>
              <a:rPr lang="en-US" altLang="zh-CN" sz="2800" dirty="0">
                <a:solidFill>
                  <a:schemeClr val="bg1"/>
                </a:solidFill>
                <a:latin typeface="Calibri" panose="020F0502020204030204" pitchFamily="34" charset="0"/>
                <a:ea typeface="Calibri" panose="020F0502020204030204" pitchFamily="34" charset="0"/>
                <a:cs typeface="Calibri" panose="020F0502020204030204" pitchFamily="34" charset="0"/>
              </a:rPr>
              <a:t> meat fraud detection system that can </a:t>
            </a:r>
            <a:r>
              <a:rPr lang="en-US" altLang="zh-CN" sz="2800" b="1" dirty="0">
                <a:solidFill>
                  <a:schemeClr val="accent2"/>
                </a:solidFill>
                <a:latin typeface="Calibri" panose="020F0502020204030204" pitchFamily="34" charset="0"/>
                <a:ea typeface="Calibri" panose="020F0502020204030204" pitchFamily="34" charset="0"/>
                <a:cs typeface="Calibri" panose="020F0502020204030204" pitchFamily="34" charset="0"/>
              </a:rPr>
              <a:t>accurately</a:t>
            </a:r>
            <a:r>
              <a:rPr lang="en-US" altLang="zh-CN" sz="2800" dirty="0">
                <a:solidFill>
                  <a:schemeClr val="bg1"/>
                </a:solidFill>
                <a:latin typeface="Calibri" panose="020F0502020204030204" pitchFamily="34" charset="0"/>
                <a:ea typeface="Calibri" panose="020F0502020204030204" pitchFamily="34" charset="0"/>
                <a:cs typeface="Calibri" panose="020F0502020204030204" pitchFamily="34" charset="0"/>
              </a:rPr>
              <a:t> detect adulterants in meat </a:t>
            </a:r>
            <a:r>
              <a:rPr lang="en-US" altLang="zh-CN" sz="2800" b="1" dirty="0">
                <a:solidFill>
                  <a:schemeClr val="accent2"/>
                </a:solidFill>
                <a:latin typeface="Calibri" panose="020F0502020204030204" pitchFamily="34" charset="0"/>
                <a:ea typeface="Calibri" panose="020F0502020204030204" pitchFamily="34" charset="0"/>
                <a:cs typeface="Calibri" panose="020F0502020204030204" pitchFamily="34" charset="0"/>
              </a:rPr>
              <a:t>without professional operations</a:t>
            </a:r>
            <a:r>
              <a:rPr lang="en-US" altLang="zh-CN"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pic>
        <p:nvPicPr>
          <p:cNvPr id="1079" name="Picture 24" descr="J. Imaging | Free Full-Text | Detection of Red-Meat Adulteration by Deep  Spectral–Spatial Features in Hyperspectral Images">
            <a:extLst>
              <a:ext uri="{FF2B5EF4-FFF2-40B4-BE49-F238E27FC236}">
                <a16:creationId xmlns:a16="http://schemas.microsoft.com/office/drawing/2014/main" id="{B93F20BC-F37A-5187-4B74-4329E03DFBD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 r="-374" b="8032"/>
          <a:stretch/>
        </p:blipFill>
        <p:spPr bwMode="auto">
          <a:xfrm>
            <a:off x="7450377" y="5396952"/>
            <a:ext cx="1427278" cy="602607"/>
          </a:xfrm>
          <a:prstGeom prst="rect">
            <a:avLst/>
          </a:prstGeom>
          <a:noFill/>
          <a:extLst>
            <a:ext uri="{909E8E84-426E-40DD-AFC4-6F175D3DCCD1}">
              <a14:hiddenFill xmlns:a14="http://schemas.microsoft.com/office/drawing/2010/main">
                <a:solidFill>
                  <a:srgbClr val="FFFFFF"/>
                </a:solidFill>
              </a14:hiddenFill>
            </a:ext>
          </a:extLst>
        </p:spPr>
      </p:pic>
      <p:sp>
        <p:nvSpPr>
          <p:cNvPr id="1083" name="文本框 1082">
            <a:extLst>
              <a:ext uri="{FF2B5EF4-FFF2-40B4-BE49-F238E27FC236}">
                <a16:creationId xmlns:a16="http://schemas.microsoft.com/office/drawing/2014/main" id="{03531F75-2262-2DA6-78A5-DB98E81B132A}"/>
              </a:ext>
            </a:extLst>
          </p:cNvPr>
          <p:cNvSpPr txBox="1"/>
          <p:nvPr/>
        </p:nvSpPr>
        <p:spPr>
          <a:xfrm>
            <a:off x="7399690" y="5883210"/>
            <a:ext cx="1528652" cy="338554"/>
          </a:xfrm>
          <a:prstGeom prst="rect">
            <a:avLst/>
          </a:prstGeom>
          <a:noFill/>
        </p:spPr>
        <p:txBody>
          <a:bodyPr wrap="square">
            <a:spAutoFit/>
          </a:bodyPr>
          <a:lstStyle/>
          <a:p>
            <a:pPr algn="ctr"/>
            <a:r>
              <a:rPr lang="en-US" altLang="zh-CN" sz="1600" b="1" dirty="0">
                <a:latin typeface="Calibri" panose="020F0502020204030204" pitchFamily="34" charset="0"/>
                <a:ea typeface="Calibri" panose="020F0502020204030204" pitchFamily="34" charset="0"/>
                <a:cs typeface="Calibri" panose="020F0502020204030204" pitchFamily="34" charset="0"/>
              </a:rPr>
              <a:t>Hyperspect</a:t>
            </a:r>
            <a:r>
              <a:rPr lang="en-US" altLang="zh-CN" sz="1600" dirty="0">
                <a:latin typeface="Calibri" panose="020F0502020204030204" pitchFamily="34" charset="0"/>
                <a:ea typeface="Calibri" panose="020F0502020204030204" pitchFamily="34" charset="0"/>
                <a:cs typeface="Calibri" panose="020F0502020204030204" pitchFamily="34" charset="0"/>
              </a:rPr>
              <a:t>r</a:t>
            </a:r>
            <a:r>
              <a:rPr lang="en-US" altLang="zh-CN" sz="1600" b="1" dirty="0">
                <a:latin typeface="Calibri" panose="020F0502020204030204" pitchFamily="34" charset="0"/>
                <a:ea typeface="Calibri" panose="020F0502020204030204" pitchFamily="34" charset="0"/>
                <a:cs typeface="Calibri" panose="020F0502020204030204" pitchFamily="34" charset="0"/>
              </a:rPr>
              <a:t>al</a:t>
            </a:r>
            <a:endParaRPr lang="zh-CN" altLang="en-US" sz="1600" b="1" dirty="0">
              <a:latin typeface="Calibri" panose="020F0502020204030204" pitchFamily="34" charset="0"/>
              <a:cs typeface="Calibri" panose="020F0502020204030204" pitchFamily="34" charset="0"/>
            </a:endParaRPr>
          </a:p>
        </p:txBody>
      </p:sp>
      <p:sp>
        <p:nvSpPr>
          <p:cNvPr id="1084" name="文本框 1083">
            <a:extLst>
              <a:ext uri="{FF2B5EF4-FFF2-40B4-BE49-F238E27FC236}">
                <a16:creationId xmlns:a16="http://schemas.microsoft.com/office/drawing/2014/main" id="{46D96C5F-DAEF-3F64-57AC-9F6BF02C3F2F}"/>
              </a:ext>
            </a:extLst>
          </p:cNvPr>
          <p:cNvSpPr txBox="1"/>
          <p:nvPr/>
        </p:nvSpPr>
        <p:spPr>
          <a:xfrm>
            <a:off x="9344725" y="5514003"/>
            <a:ext cx="2254087" cy="369332"/>
          </a:xfrm>
          <a:prstGeom prst="rect">
            <a:avLst/>
          </a:prstGeom>
          <a:noFill/>
        </p:spPr>
        <p:txBody>
          <a:bodyPr wrap="square">
            <a:spAutoFit/>
          </a:bodyPr>
          <a:lstStyle/>
          <a:p>
            <a:pPr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CN" b="1" dirty="0">
                <a:latin typeface="Calibri" panose="020F0502020204030204" pitchFamily="34" charset="0"/>
                <a:cs typeface="Calibri" panose="020F0502020204030204" pitchFamily="34" charset="0"/>
              </a:rPr>
              <a:t>Expensive</a:t>
            </a:r>
            <a:endParaRPr lang="en-US" altLang="zh-CN" sz="1800" b="1" i="0" dirty="0">
              <a:effectLst/>
              <a:latin typeface="Calibri" panose="020F0502020204030204" pitchFamily="34" charset="0"/>
              <a:cs typeface="Calibri" panose="020F0502020204030204" pitchFamily="34" charset="0"/>
            </a:endParaRPr>
          </a:p>
        </p:txBody>
      </p:sp>
      <p:sp>
        <p:nvSpPr>
          <p:cNvPr id="1085" name="文本框 1084">
            <a:extLst>
              <a:ext uri="{FF2B5EF4-FFF2-40B4-BE49-F238E27FC236}">
                <a16:creationId xmlns:a16="http://schemas.microsoft.com/office/drawing/2014/main" id="{30DDE367-039D-5041-5806-926BF715933D}"/>
              </a:ext>
            </a:extLst>
          </p:cNvPr>
          <p:cNvSpPr txBox="1"/>
          <p:nvPr/>
        </p:nvSpPr>
        <p:spPr>
          <a:xfrm>
            <a:off x="467341" y="862642"/>
            <a:ext cx="11257050" cy="461665"/>
          </a:xfrm>
          <a:prstGeom prst="rect">
            <a:avLst/>
          </a:prstGeom>
          <a:noFill/>
        </p:spPr>
        <p:txBody>
          <a:bodyPr wrap="square">
            <a:spAutoFit/>
          </a:bodyPr>
          <a:lstStyle/>
          <a:p>
            <a:pPr marL="285750" indent="-285750">
              <a:buFont typeface="Arial" panose="020B0604020202020204" pitchFamily="34" charset="0"/>
              <a:buChar char="•"/>
            </a:pPr>
            <a:r>
              <a:rPr kumimoji="1" lang="en-US" altLang="zh-CN" sz="2400" dirty="0">
                <a:latin typeface="Calibri" panose="020F0502020204030204" pitchFamily="34" charset="0"/>
                <a:ea typeface="Calibri" panose="020F0502020204030204" pitchFamily="34" charset="0"/>
                <a:cs typeface="Calibri" panose="020F0502020204030204" pitchFamily="34" charset="0"/>
              </a:rPr>
              <a:t>Meat adulteration is a complex problem and challenging to detect.</a:t>
            </a:r>
          </a:p>
        </p:txBody>
      </p:sp>
      <p:sp>
        <p:nvSpPr>
          <p:cNvPr id="5" name="文本框 4">
            <a:extLst>
              <a:ext uri="{FF2B5EF4-FFF2-40B4-BE49-F238E27FC236}">
                <a16:creationId xmlns:a16="http://schemas.microsoft.com/office/drawing/2014/main" id="{32BEF010-7A74-54EA-468D-23CF82BE5CB1}"/>
              </a:ext>
            </a:extLst>
          </p:cNvPr>
          <p:cNvSpPr txBox="1"/>
          <p:nvPr/>
        </p:nvSpPr>
        <p:spPr>
          <a:xfrm>
            <a:off x="9344725" y="4251683"/>
            <a:ext cx="2034175" cy="369332"/>
          </a:xfrm>
          <a:prstGeom prst="rect">
            <a:avLst/>
          </a:prstGeom>
          <a:noFill/>
        </p:spPr>
        <p:txBody>
          <a:bodyPr wrap="square">
            <a:spAutoFit/>
          </a:bodyPr>
          <a:lstStyle/>
          <a:p>
            <a:pPr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J"/>
              <a:tabLst/>
              <a:defRPr/>
            </a:pPr>
            <a:r>
              <a:rPr lang="en-US" altLang="zh-CN" sz="1800" b="1" i="0" dirty="0">
                <a:solidFill>
                  <a:schemeClr val="accent3"/>
                </a:solidFill>
                <a:effectLst/>
                <a:latin typeface="Calibri" panose="020F0502020204030204" pitchFamily="34" charset="0"/>
                <a:cs typeface="Calibri" panose="020F0502020204030204" pitchFamily="34" charset="0"/>
              </a:rPr>
              <a:t>User friendly</a:t>
            </a:r>
          </a:p>
        </p:txBody>
      </p:sp>
    </p:spTree>
    <p:extLst>
      <p:ext uri="{BB962C8B-B14F-4D97-AF65-F5344CB8AC3E}">
        <p14:creationId xmlns:p14="http://schemas.microsoft.com/office/powerpoint/2010/main" val="310660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6"/>
                                        </p:tgtEl>
                                        <p:attrNameLst>
                                          <p:attrName>style.visibility</p:attrName>
                                        </p:attrNameLst>
                                      </p:cBhvr>
                                      <p:to>
                                        <p:strVal val="visible"/>
                                      </p:to>
                                    </p:set>
                                    <p:animEffect transition="in" filter="fade">
                                      <p:cBhvr>
                                        <p:cTn id="7" dur="500"/>
                                        <p:tgtEl>
                                          <p:spTgt spid="10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10"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par>
                                <p:cTn id="16" presetID="10" presetClass="entr" presetSubtype="0"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par>
                                <p:cTn id="19" presetID="10"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10" presetClass="entr" presetSubtype="0"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500"/>
                                        <p:tgtEl>
                                          <p:spTgt spid="10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45"/>
                                        </p:tgtEl>
                                        <p:attrNameLst>
                                          <p:attrName>style.visibility</p:attrName>
                                        </p:attrNameLst>
                                      </p:cBhvr>
                                      <p:to>
                                        <p:strVal val="visible"/>
                                      </p:to>
                                    </p:set>
                                    <p:animEffect transition="in" filter="fade">
                                      <p:cBhvr>
                                        <p:cTn id="30" dur="500"/>
                                        <p:tgtEl>
                                          <p:spTgt spid="104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43"/>
                                        </p:tgtEl>
                                        <p:attrNameLst>
                                          <p:attrName>style.visibility</p:attrName>
                                        </p:attrNameLst>
                                      </p:cBhvr>
                                      <p:to>
                                        <p:strVal val="visible"/>
                                      </p:to>
                                    </p:set>
                                    <p:animEffect transition="in" filter="fade">
                                      <p:cBhvr>
                                        <p:cTn id="33" dur="500"/>
                                        <p:tgtEl>
                                          <p:spTgt spid="104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52"/>
                                        </p:tgtEl>
                                        <p:attrNameLst>
                                          <p:attrName>style.visibility</p:attrName>
                                        </p:attrNameLst>
                                      </p:cBhvr>
                                      <p:to>
                                        <p:strVal val="visible"/>
                                      </p:to>
                                    </p:set>
                                    <p:animEffect transition="in" filter="fade">
                                      <p:cBhvr>
                                        <p:cTn id="38" dur="500"/>
                                        <p:tgtEl>
                                          <p:spTgt spid="105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37"/>
                                        </p:tgtEl>
                                        <p:attrNameLst>
                                          <p:attrName>style.visibility</p:attrName>
                                        </p:attrNameLst>
                                      </p:cBhvr>
                                      <p:to>
                                        <p:strVal val="visible"/>
                                      </p:to>
                                    </p:set>
                                    <p:animEffect transition="in" filter="fade">
                                      <p:cBhvr>
                                        <p:cTn id="41" dur="500"/>
                                        <p:tgtEl>
                                          <p:spTgt spid="103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53"/>
                                        </p:tgtEl>
                                        <p:attrNameLst>
                                          <p:attrName>style.visibility</p:attrName>
                                        </p:attrNameLst>
                                      </p:cBhvr>
                                      <p:to>
                                        <p:strVal val="visible"/>
                                      </p:to>
                                    </p:set>
                                    <p:animEffect transition="in" filter="fade">
                                      <p:cBhvr>
                                        <p:cTn id="46" dur="500"/>
                                        <p:tgtEl>
                                          <p:spTgt spid="1053"/>
                                        </p:tgtEl>
                                      </p:cBhvr>
                                    </p:animEffect>
                                  </p:childTnLst>
                                </p:cTn>
                              </p:par>
                              <p:par>
                                <p:cTn id="47" presetID="10" presetClass="entr" presetSubtype="0" fill="hold" nodeType="withEffect">
                                  <p:stCondLst>
                                    <p:cond delay="0"/>
                                  </p:stCondLst>
                                  <p:childTnLst>
                                    <p:set>
                                      <p:cBhvr>
                                        <p:cTn id="48" dur="1" fill="hold">
                                          <p:stCondLst>
                                            <p:cond delay="0"/>
                                          </p:stCondLst>
                                        </p:cTn>
                                        <p:tgtEl>
                                          <p:spTgt spid="1057"/>
                                        </p:tgtEl>
                                        <p:attrNameLst>
                                          <p:attrName>style.visibility</p:attrName>
                                        </p:attrNameLst>
                                      </p:cBhvr>
                                      <p:to>
                                        <p:strVal val="visible"/>
                                      </p:to>
                                    </p:set>
                                    <p:animEffect transition="in" filter="fade">
                                      <p:cBhvr>
                                        <p:cTn id="49" dur="500"/>
                                        <p:tgtEl>
                                          <p:spTgt spid="105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58"/>
                                        </p:tgtEl>
                                        <p:attrNameLst>
                                          <p:attrName>style.visibility</p:attrName>
                                        </p:attrNameLst>
                                      </p:cBhvr>
                                      <p:to>
                                        <p:strVal val="visible"/>
                                      </p:to>
                                    </p:set>
                                    <p:animEffect transition="in" filter="fade">
                                      <p:cBhvr>
                                        <p:cTn id="52" dur="500"/>
                                        <p:tgtEl>
                                          <p:spTgt spid="105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61"/>
                                        </p:tgtEl>
                                        <p:attrNameLst>
                                          <p:attrName>style.visibility</p:attrName>
                                        </p:attrNameLst>
                                      </p:cBhvr>
                                      <p:to>
                                        <p:strVal val="visible"/>
                                      </p:to>
                                    </p:set>
                                    <p:animEffect transition="in" filter="fade">
                                      <p:cBhvr>
                                        <p:cTn id="55" dur="500"/>
                                        <p:tgtEl>
                                          <p:spTgt spid="106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62"/>
                                        </p:tgtEl>
                                        <p:attrNameLst>
                                          <p:attrName>style.visibility</p:attrName>
                                        </p:attrNameLst>
                                      </p:cBhvr>
                                      <p:to>
                                        <p:strVal val="visible"/>
                                      </p:to>
                                    </p:set>
                                    <p:animEffect transition="in" filter="fade">
                                      <p:cBhvr>
                                        <p:cTn id="58" dur="500"/>
                                        <p:tgtEl>
                                          <p:spTgt spid="1062"/>
                                        </p:tgtEl>
                                      </p:cBhvr>
                                    </p:animEffect>
                                  </p:childTnLst>
                                </p:cTn>
                              </p:par>
                              <p:par>
                                <p:cTn id="59" presetID="10" presetClass="entr" presetSubtype="0" fill="hold" nodeType="withEffect">
                                  <p:stCondLst>
                                    <p:cond delay="0"/>
                                  </p:stCondLst>
                                  <p:childTnLst>
                                    <p:set>
                                      <p:cBhvr>
                                        <p:cTn id="60" dur="1" fill="hold">
                                          <p:stCondLst>
                                            <p:cond delay="0"/>
                                          </p:stCondLst>
                                        </p:cTn>
                                        <p:tgtEl>
                                          <p:spTgt spid="1079"/>
                                        </p:tgtEl>
                                        <p:attrNameLst>
                                          <p:attrName>style.visibility</p:attrName>
                                        </p:attrNameLst>
                                      </p:cBhvr>
                                      <p:to>
                                        <p:strVal val="visible"/>
                                      </p:to>
                                    </p:set>
                                    <p:animEffect transition="in" filter="fade">
                                      <p:cBhvr>
                                        <p:cTn id="61" dur="500"/>
                                        <p:tgtEl>
                                          <p:spTgt spid="107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83"/>
                                        </p:tgtEl>
                                        <p:attrNameLst>
                                          <p:attrName>style.visibility</p:attrName>
                                        </p:attrNameLst>
                                      </p:cBhvr>
                                      <p:to>
                                        <p:strVal val="visible"/>
                                      </p:to>
                                    </p:set>
                                    <p:animEffect transition="in" filter="fade">
                                      <p:cBhvr>
                                        <p:cTn id="64" dur="500"/>
                                        <p:tgtEl>
                                          <p:spTgt spid="1083"/>
                                        </p:tgtEl>
                                      </p:cBhvr>
                                    </p:animEffect>
                                  </p:childTnLst>
                                </p:cTn>
                              </p:par>
                              <p:par>
                                <p:cTn id="65" presetID="10" presetClass="entr" presetSubtype="0" fill="hold" nodeType="withEffect">
                                  <p:stCondLst>
                                    <p:cond delay="0"/>
                                  </p:stCondLst>
                                  <p:childTnLst>
                                    <p:set>
                                      <p:cBhvr>
                                        <p:cTn id="66" dur="1" fill="hold">
                                          <p:stCondLst>
                                            <p:cond delay="0"/>
                                          </p:stCondLst>
                                        </p:cTn>
                                        <p:tgtEl>
                                          <p:spTgt spid="1064"/>
                                        </p:tgtEl>
                                        <p:attrNameLst>
                                          <p:attrName>style.visibility</p:attrName>
                                        </p:attrNameLst>
                                      </p:cBhvr>
                                      <p:to>
                                        <p:strVal val="visible"/>
                                      </p:to>
                                    </p:set>
                                    <p:animEffect transition="in" filter="fade">
                                      <p:cBhvr>
                                        <p:cTn id="67" dur="500"/>
                                        <p:tgtEl>
                                          <p:spTgt spid="106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074"/>
                                        </p:tgtEl>
                                        <p:attrNameLst>
                                          <p:attrName>style.visibility</p:attrName>
                                        </p:attrNameLst>
                                      </p:cBhvr>
                                      <p:to>
                                        <p:strVal val="visible"/>
                                      </p:to>
                                    </p:set>
                                    <p:animEffect transition="in" filter="fade">
                                      <p:cBhvr>
                                        <p:cTn id="75" dur="500"/>
                                        <p:tgtEl>
                                          <p:spTgt spid="107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084"/>
                                        </p:tgtEl>
                                        <p:attrNameLst>
                                          <p:attrName>style.visibility</p:attrName>
                                        </p:attrNameLst>
                                      </p:cBhvr>
                                      <p:to>
                                        <p:strVal val="visible"/>
                                      </p:to>
                                    </p:set>
                                    <p:animEffect transition="in" filter="fade">
                                      <p:cBhvr>
                                        <p:cTn id="78" dur="500"/>
                                        <p:tgtEl>
                                          <p:spTgt spid="108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075"/>
                                        </p:tgtEl>
                                        <p:attrNameLst>
                                          <p:attrName>style.visibility</p:attrName>
                                        </p:attrNameLst>
                                      </p:cBhvr>
                                      <p:to>
                                        <p:strVal val="visible"/>
                                      </p:to>
                                    </p:set>
                                    <p:animEffect transition="in" filter="fade">
                                      <p:cBhvr>
                                        <p:cTn id="83" dur="500"/>
                                        <p:tgtEl>
                                          <p:spTgt spid="1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p:bldP spid="1037" grpId="0" animBg="1"/>
      <p:bldP spid="1043" grpId="0"/>
      <p:bldP spid="1045" grpId="0" animBg="1"/>
      <p:bldP spid="1058" grpId="0" animBg="1"/>
      <p:bldP spid="1061" grpId="0"/>
      <p:bldP spid="1062" grpId="0"/>
      <p:bldP spid="1074" grpId="0"/>
      <p:bldP spid="1075" grpId="0" animBg="1"/>
      <p:bldP spid="1083" grpId="0"/>
      <p:bldP spid="108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25DF081-2D95-7AFC-64EB-9E9A14C90764}"/>
              </a:ext>
            </a:extLst>
          </p:cNvPr>
          <p:cNvSpPr>
            <a:spLocks noGrp="1"/>
          </p:cNvSpPr>
          <p:nvPr>
            <p:ph type="body" sz="quarter" idx="10"/>
          </p:nvPr>
        </p:nvSpPr>
        <p:spPr>
          <a:xfrm>
            <a:off x="61937" y="97111"/>
            <a:ext cx="12029725" cy="529569"/>
          </a:xfrm>
        </p:spPr>
        <p:txBody>
          <a:bodyPr/>
          <a:lstStyle/>
          <a:p>
            <a:r>
              <a:rPr lang="en-US" altLang="zh-CN" dirty="0">
                <a:ea typeface="Calibri" panose="020F0502020204030204" pitchFamily="34" charset="0"/>
              </a:rPr>
              <a:t>Our Work: </a:t>
            </a:r>
            <a:r>
              <a:rPr lang="en-US" altLang="zh-CN" dirty="0" err="1">
                <a:ea typeface="Calibri" panose="020F0502020204030204" pitchFamily="34" charset="0"/>
              </a:rPr>
              <a:t>MeatSpec</a:t>
            </a:r>
            <a:endParaRPr lang="zh-CN" altLang="en-US" dirty="0"/>
          </a:p>
        </p:txBody>
      </p:sp>
      <p:sp>
        <p:nvSpPr>
          <p:cNvPr id="7" name="灯片编号占位符 6"/>
          <p:cNvSpPr>
            <a:spLocks noGrp="1"/>
          </p:cNvSpPr>
          <p:nvPr>
            <p:ph type="sldNum" sz="quarter" idx="4294967295"/>
          </p:nvPr>
        </p:nvSpPr>
        <p:spPr>
          <a:xfrm>
            <a:off x="9448800" y="6356350"/>
            <a:ext cx="2743200" cy="365125"/>
          </a:xfrm>
        </p:spPr>
        <p:txBody>
          <a:bodyPr/>
          <a:lstStyle/>
          <a:p>
            <a:fld id="{7691DC72-544D-664B-9B1F-2F70143EC814}" type="slidenum">
              <a:rPr lang="en-US" smtClean="0">
                <a:latin typeface="Calibri" panose="020F0502020204030204" pitchFamily="34" charset="0"/>
                <a:ea typeface="Calibri" panose="020F0502020204030204" pitchFamily="34" charset="0"/>
                <a:cs typeface="Calibri" panose="020F0502020204030204" pitchFamily="34" charset="0"/>
              </a:rPr>
              <a:t>5</a:t>
            </a:fld>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3112" name="图片 3111">
            <a:extLst>
              <a:ext uri="{FF2B5EF4-FFF2-40B4-BE49-F238E27FC236}">
                <a16:creationId xmlns:a16="http://schemas.microsoft.com/office/drawing/2014/main" id="{D9B6C98C-EA2A-0082-57D6-778E2D6B94CF}"/>
              </a:ext>
            </a:extLst>
          </p:cNvPr>
          <p:cNvPicPr>
            <a:picLocks noChangeAspect="1"/>
          </p:cNvPicPr>
          <p:nvPr/>
        </p:nvPicPr>
        <p:blipFill>
          <a:blip r:embed="rId3"/>
          <a:stretch>
            <a:fillRect/>
          </a:stretch>
        </p:blipFill>
        <p:spPr>
          <a:xfrm>
            <a:off x="1441593" y="3540544"/>
            <a:ext cx="4399887" cy="2374752"/>
          </a:xfrm>
          <a:prstGeom prst="rect">
            <a:avLst/>
          </a:prstGeom>
          <a:solidFill>
            <a:schemeClr val="tx2">
              <a:lumMod val="50000"/>
              <a:lumOff val="50000"/>
            </a:schemeClr>
          </a:solidFill>
        </p:spPr>
      </p:pic>
      <p:sp>
        <p:nvSpPr>
          <p:cNvPr id="3114" name="文本框 3113">
            <a:extLst>
              <a:ext uri="{FF2B5EF4-FFF2-40B4-BE49-F238E27FC236}">
                <a16:creationId xmlns:a16="http://schemas.microsoft.com/office/drawing/2014/main" id="{93081B17-F0FC-CB82-87E3-70FC0C37E273}"/>
              </a:ext>
            </a:extLst>
          </p:cNvPr>
          <p:cNvSpPr txBox="1"/>
          <p:nvPr/>
        </p:nvSpPr>
        <p:spPr>
          <a:xfrm>
            <a:off x="147130" y="896413"/>
            <a:ext cx="11719749" cy="1938992"/>
          </a:xfrm>
          <a:prstGeom prst="rect">
            <a:avLst/>
          </a:prstGeom>
          <a:noFill/>
        </p:spPr>
        <p:txBody>
          <a:bodyPr wrap="square">
            <a:spAutoFit/>
          </a:bodyPr>
          <a:lstStyle/>
          <a:p>
            <a:pPr marL="285750" indent="-285750">
              <a:buFont typeface="Arial" panose="020B0604020202020204" pitchFamily="34" charset="0"/>
              <a:buChar char="•"/>
            </a:pPr>
            <a:r>
              <a:rPr kumimoji="1" lang="en-US" altLang="zh-CN" sz="2400" dirty="0">
                <a:latin typeface="Calibri" panose="020F0502020204030204" pitchFamily="34" charset="0"/>
                <a:ea typeface="Calibri" panose="020F0502020204030204" pitchFamily="34" charset="0"/>
                <a:cs typeface="Calibri" panose="020F0502020204030204" pitchFamily="34" charset="0"/>
              </a:rPr>
              <a:t>We propose </a:t>
            </a:r>
            <a:r>
              <a:rPr kumimoji="1" lang="en-US" altLang="zh-CN" sz="2400" dirty="0" err="1">
                <a:latin typeface="Calibri" panose="020F0502020204030204" pitchFamily="34" charset="0"/>
                <a:ea typeface="Calibri" panose="020F0502020204030204" pitchFamily="34" charset="0"/>
                <a:cs typeface="Calibri" panose="020F0502020204030204" pitchFamily="34" charset="0"/>
              </a:rPr>
              <a:t>MeatSpec</a:t>
            </a:r>
            <a:r>
              <a:rPr kumimoji="1" lang="en-US" altLang="zh-CN" sz="2400" dirty="0">
                <a:latin typeface="Calibri" panose="020F0502020204030204" pitchFamily="34" charset="0"/>
                <a:ea typeface="Calibri" panose="020F0502020204030204" pitchFamily="34" charset="0"/>
                <a:cs typeface="Calibri" panose="020F0502020204030204" pitchFamily="34" charset="0"/>
              </a:rPr>
              <a:t>: a </a:t>
            </a:r>
            <a:r>
              <a:rPr kumimoji="1" lang="en-US" altLang="zh-CN" sz="2400" b="1" dirty="0">
                <a:latin typeface="Calibri" panose="020F0502020204030204" pitchFamily="34" charset="0"/>
                <a:ea typeface="Calibri" panose="020F0502020204030204" pitchFamily="34" charset="0"/>
                <a:cs typeface="Calibri" panose="020F0502020204030204" pitchFamily="34" charset="0"/>
              </a:rPr>
              <a:t>consumer-level</a:t>
            </a:r>
            <a:r>
              <a:rPr kumimoji="1" lang="en-US" altLang="zh-CN" sz="2400" dirty="0">
                <a:latin typeface="Calibri" panose="020F0502020204030204" pitchFamily="34" charset="0"/>
                <a:ea typeface="Calibri" panose="020F0502020204030204" pitchFamily="34" charset="0"/>
                <a:cs typeface="Calibri" panose="020F0502020204030204" pitchFamily="34" charset="0"/>
              </a:rPr>
              <a:t>, </a:t>
            </a:r>
            <a:r>
              <a:rPr kumimoji="1" lang="en-US" altLang="zh-CN" sz="2400" b="1" dirty="0">
                <a:latin typeface="Calibri" panose="020F0502020204030204" pitchFamily="34" charset="0"/>
                <a:ea typeface="Calibri" panose="020F0502020204030204" pitchFamily="34" charset="0"/>
                <a:cs typeface="Calibri" panose="020F0502020204030204" pitchFamily="34" charset="0"/>
              </a:rPr>
              <a:t>user friendly</a:t>
            </a:r>
            <a:r>
              <a:rPr kumimoji="1" lang="en-US" altLang="zh-CN" sz="2400" dirty="0">
                <a:latin typeface="Calibri" panose="020F0502020204030204" pitchFamily="34" charset="0"/>
                <a:ea typeface="Calibri" panose="020F0502020204030204" pitchFamily="34" charset="0"/>
                <a:cs typeface="Calibri" panose="020F0502020204030204" pitchFamily="34" charset="0"/>
              </a:rPr>
              <a:t>, and </a:t>
            </a:r>
            <a:r>
              <a:rPr kumimoji="1" lang="en-US" altLang="zh-CN" sz="2400" b="1" dirty="0">
                <a:latin typeface="Calibri" panose="020F0502020204030204" pitchFamily="34" charset="0"/>
                <a:ea typeface="Calibri" panose="020F0502020204030204" pitchFamily="34" charset="0"/>
                <a:cs typeface="Calibri" panose="020F0502020204030204" pitchFamily="34" charset="0"/>
              </a:rPr>
              <a:t>accurate</a:t>
            </a:r>
            <a:r>
              <a:rPr kumimoji="1" lang="en-US" altLang="zh-CN" sz="2400" dirty="0">
                <a:latin typeface="Calibri" panose="020F0502020204030204" pitchFamily="34" charset="0"/>
                <a:ea typeface="Calibri" panose="020F0502020204030204" pitchFamily="34" charset="0"/>
                <a:cs typeface="Calibri" panose="020F0502020204030204" pitchFamily="34" charset="0"/>
              </a:rPr>
              <a:t> meat adulteration detection system based on spectral imaging</a:t>
            </a:r>
          </a:p>
          <a:p>
            <a:pPr marL="742950" lvl="1" indent="-285750">
              <a:buFont typeface="Arial" panose="020B0604020202020204" pitchFamily="34" charset="0"/>
              <a:buChar char="•"/>
            </a:pPr>
            <a:r>
              <a:rPr kumimoji="1" lang="en-US" altLang="zh-CN" sz="2400" b="1" dirty="0">
                <a:solidFill>
                  <a:srgbClr val="C00000"/>
                </a:solidFill>
                <a:latin typeface="Calibri" panose="020F0502020204030204" pitchFamily="34" charset="0"/>
                <a:ea typeface="Calibri" panose="020F0502020204030204" pitchFamily="34" charset="0"/>
                <a:cs typeface="Calibri" panose="020F0502020204030204" pitchFamily="34" charset="0"/>
              </a:rPr>
              <a:t>Low cost</a:t>
            </a:r>
            <a:r>
              <a:rPr kumimoji="1" lang="en-US" altLang="zh-CN" sz="2400" dirty="0">
                <a:latin typeface="Calibri" panose="020F0502020204030204" pitchFamily="34" charset="0"/>
                <a:ea typeface="Calibri" panose="020F0502020204030204" pitchFamily="34" charset="0"/>
                <a:cs typeface="Calibri" panose="020F0502020204030204" pitchFamily="34" charset="0"/>
              </a:rPr>
              <a:t>:</a:t>
            </a:r>
            <a:r>
              <a:rPr kumimoji="1" lang="en-US" altLang="zh-CN" sz="2400" b="1" dirty="0">
                <a:solidFill>
                  <a:srgbClr val="C00000"/>
                </a:solidFill>
                <a:latin typeface="Calibri" panose="020F0502020204030204" pitchFamily="34" charset="0"/>
                <a:ea typeface="Calibri" panose="020F0502020204030204" pitchFamily="34" charset="0"/>
                <a:cs typeface="Calibri" panose="020F0502020204030204" pitchFamily="34" charset="0"/>
              </a:rPr>
              <a:t> Less than </a:t>
            </a:r>
            <a:r>
              <a:rPr lang="en-US" altLang="zh-CN" sz="2400" b="1" dirty="0">
                <a:solidFill>
                  <a:srgbClr val="C00000"/>
                </a:solidFill>
              </a:rPr>
              <a:t>$60</a:t>
            </a:r>
            <a:r>
              <a:rPr lang="en-US" altLang="zh-CN" sz="2400" dirty="0"/>
              <a:t>, </a:t>
            </a:r>
            <a:r>
              <a:rPr kumimoji="1" lang="en-US" altLang="zh-CN" sz="2400" dirty="0">
                <a:latin typeface="Calibri" panose="020F0502020204030204" pitchFamily="34" charset="0"/>
                <a:ea typeface="Calibri" panose="020F0502020204030204" pitchFamily="34" charset="0"/>
                <a:cs typeface="Calibri" panose="020F0502020204030204" pitchFamily="34" charset="0"/>
              </a:rPr>
              <a:t>one hundredth of a fine-grained hyperspectral camera</a:t>
            </a:r>
          </a:p>
          <a:p>
            <a:pPr marL="742950" lvl="1" indent="-285750">
              <a:buFont typeface="Arial" panose="020B0604020202020204" pitchFamily="34" charset="0"/>
              <a:buChar char="•"/>
            </a:pPr>
            <a:r>
              <a:rPr kumimoji="1" lang="en-US" altLang="zh-CN" sz="2400" b="1" dirty="0">
                <a:solidFill>
                  <a:srgbClr val="C00000"/>
                </a:solidFill>
                <a:latin typeface="Calibri" panose="020F0502020204030204" pitchFamily="34" charset="0"/>
                <a:ea typeface="Calibri" panose="020F0502020204030204" pitchFamily="34" charset="0"/>
                <a:cs typeface="Calibri" panose="020F0502020204030204" pitchFamily="34" charset="0"/>
              </a:rPr>
              <a:t>User-friendly</a:t>
            </a:r>
            <a:r>
              <a:rPr kumimoji="1" lang="en-US" altLang="zh-CN" sz="2400" dirty="0">
                <a:latin typeface="Calibri" panose="020F0502020204030204" pitchFamily="34" charset="0"/>
                <a:ea typeface="Calibri" panose="020F0502020204030204" pitchFamily="34" charset="0"/>
                <a:cs typeface="Calibri" panose="020F0502020204030204" pitchFamily="34" charset="0"/>
              </a:rPr>
              <a:t>: No need of extra operation, just put the sample at the top of the system</a:t>
            </a:r>
          </a:p>
          <a:p>
            <a:pPr marL="742950" lvl="1" indent="-285750">
              <a:buFont typeface="Arial" panose="020B0604020202020204" pitchFamily="34" charset="0"/>
              <a:buChar char="•"/>
            </a:pPr>
            <a:r>
              <a:rPr kumimoji="1" lang="en-US" altLang="zh-CN" sz="2400" b="1" dirty="0">
                <a:solidFill>
                  <a:srgbClr val="C00000"/>
                </a:solidFill>
                <a:latin typeface="Calibri" panose="020F0502020204030204" pitchFamily="34" charset="0"/>
                <a:ea typeface="Calibri" panose="020F0502020204030204" pitchFamily="34" charset="0"/>
                <a:cs typeface="Calibri" panose="020F0502020204030204" pitchFamily="34" charset="0"/>
              </a:rPr>
              <a:t>Accurate</a:t>
            </a:r>
            <a:r>
              <a:rPr kumimoji="1" lang="en-US" altLang="zh-CN" sz="2400" dirty="0">
                <a:latin typeface="Calibri" panose="020F0502020204030204" pitchFamily="34" charset="0"/>
                <a:ea typeface="Calibri" panose="020F0502020204030204" pitchFamily="34" charset="0"/>
                <a:cs typeface="Calibri" panose="020F0502020204030204" pitchFamily="34" charset="0"/>
              </a:rPr>
              <a:t>: Can distinguish </a:t>
            </a:r>
            <a:r>
              <a:rPr kumimoji="1" lang="en-US" altLang="zh-CN" sz="2400" b="1" dirty="0">
                <a:solidFill>
                  <a:srgbClr val="C00000"/>
                </a:solidFill>
                <a:latin typeface="Calibri" panose="020F0502020204030204" pitchFamily="34" charset="0"/>
                <a:ea typeface="Calibri" panose="020F0502020204030204" pitchFamily="34" charset="0"/>
                <a:cs typeface="Calibri" panose="020F0502020204030204" pitchFamily="34" charset="0"/>
              </a:rPr>
              <a:t>six types</a:t>
            </a:r>
            <a:r>
              <a:rPr kumimoji="1" lang="en-US" altLang="zh-CN" sz="2400" dirty="0">
                <a:latin typeface="Calibri" panose="020F0502020204030204" pitchFamily="34" charset="0"/>
                <a:ea typeface="Calibri" panose="020F0502020204030204" pitchFamily="34" charset="0"/>
                <a:cs typeface="Calibri" panose="020F0502020204030204" pitchFamily="34" charset="0"/>
              </a:rPr>
              <a:t> of adulteration and </a:t>
            </a:r>
            <a:r>
              <a:rPr kumimoji="1" lang="en-US" altLang="zh-CN" sz="2400" b="1" dirty="0">
                <a:solidFill>
                  <a:srgbClr val="C00000"/>
                </a:solidFill>
                <a:latin typeface="Calibri" panose="020F0502020204030204" pitchFamily="34" charset="0"/>
                <a:ea typeface="Calibri" panose="020F0502020204030204" pitchFamily="34" charset="0"/>
                <a:cs typeface="Calibri" panose="020F0502020204030204" pitchFamily="34" charset="0"/>
              </a:rPr>
              <a:t>thirteen</a:t>
            </a:r>
            <a:r>
              <a:rPr kumimoji="1" lang="en-US" altLang="zh-CN" sz="2400" dirty="0">
                <a:latin typeface="Calibri" panose="020F0502020204030204" pitchFamily="34" charset="0"/>
                <a:ea typeface="Calibri" panose="020F0502020204030204" pitchFamily="34" charset="0"/>
                <a:cs typeface="Calibri" panose="020F0502020204030204" pitchFamily="34" charset="0"/>
              </a:rPr>
              <a:t> various adulterants</a:t>
            </a:r>
          </a:p>
        </p:txBody>
      </p:sp>
      <p:grpSp>
        <p:nvGrpSpPr>
          <p:cNvPr id="3120" name="组合 3119">
            <a:extLst>
              <a:ext uri="{FF2B5EF4-FFF2-40B4-BE49-F238E27FC236}">
                <a16:creationId xmlns:a16="http://schemas.microsoft.com/office/drawing/2014/main" id="{720E831E-C966-8276-F077-B10E8FE9206D}"/>
              </a:ext>
            </a:extLst>
          </p:cNvPr>
          <p:cNvGrpSpPr/>
          <p:nvPr/>
        </p:nvGrpSpPr>
        <p:grpSpPr>
          <a:xfrm>
            <a:off x="147130" y="3715279"/>
            <a:ext cx="1294463" cy="1294463"/>
            <a:chOff x="134738" y="3541697"/>
            <a:chExt cx="1294463" cy="1294463"/>
          </a:xfrm>
        </p:grpSpPr>
        <p:pic>
          <p:nvPicPr>
            <p:cNvPr id="3117" name="图形 3116" descr="用户 纯色填充">
              <a:extLst>
                <a:ext uri="{FF2B5EF4-FFF2-40B4-BE49-F238E27FC236}">
                  <a16:creationId xmlns:a16="http://schemas.microsoft.com/office/drawing/2014/main" id="{B60D9336-38F4-59B5-4E47-C92DDF89F3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738" y="3541697"/>
              <a:ext cx="1294463" cy="1294463"/>
            </a:xfrm>
            <a:prstGeom prst="rect">
              <a:avLst/>
            </a:prstGeom>
          </p:spPr>
        </p:pic>
        <p:sp>
          <p:nvSpPr>
            <p:cNvPr id="3119" name="文本框 3118">
              <a:extLst>
                <a:ext uri="{FF2B5EF4-FFF2-40B4-BE49-F238E27FC236}">
                  <a16:creationId xmlns:a16="http://schemas.microsoft.com/office/drawing/2014/main" id="{BEC5D32D-5759-7701-DCEA-D4867C96269D}"/>
                </a:ext>
              </a:extLst>
            </p:cNvPr>
            <p:cNvSpPr txBox="1"/>
            <p:nvPr/>
          </p:nvSpPr>
          <p:spPr>
            <a:xfrm>
              <a:off x="440340" y="4267185"/>
              <a:ext cx="683260" cy="369332"/>
            </a:xfrm>
            <a:prstGeom prst="rect">
              <a:avLst/>
            </a:prstGeom>
            <a:noFill/>
          </p:spPr>
          <p:txBody>
            <a:bodyPr wrap="square">
              <a:spAutoFit/>
            </a:bodyPr>
            <a:lstStyle/>
            <a:p>
              <a:pPr algn="ctr"/>
              <a:r>
                <a:rPr kumimoji="1" lang="en-US" altLang="zh-CN" sz="1800" b="1" dirty="0">
                  <a:solidFill>
                    <a:schemeClr val="bg1"/>
                  </a:solidFill>
                  <a:latin typeface="Calibri" panose="020F0502020204030204" pitchFamily="34" charset="0"/>
                  <a:ea typeface="Calibri" panose="020F0502020204030204" pitchFamily="34" charset="0"/>
                  <a:cs typeface="Calibri" panose="020F0502020204030204" pitchFamily="34" charset="0"/>
                </a:rPr>
                <a:t>User</a:t>
              </a:r>
              <a:endParaRPr lang="zh-CN" altLang="en-US" dirty="0">
                <a:solidFill>
                  <a:schemeClr val="bg1"/>
                </a:solidFill>
              </a:endParaRPr>
            </a:p>
          </p:txBody>
        </p:sp>
      </p:grpSp>
      <p:cxnSp>
        <p:nvCxnSpPr>
          <p:cNvPr id="3122" name="连接符: 肘形 3121">
            <a:extLst>
              <a:ext uri="{FF2B5EF4-FFF2-40B4-BE49-F238E27FC236}">
                <a16:creationId xmlns:a16="http://schemas.microsoft.com/office/drawing/2014/main" id="{E8D87CF0-0C79-3B1E-FC13-79D0C106C1D7}"/>
              </a:ext>
            </a:extLst>
          </p:cNvPr>
          <p:cNvCxnSpPr>
            <a:cxnSpLocks/>
            <a:endCxn id="3123" idx="0"/>
          </p:cNvCxnSpPr>
          <p:nvPr/>
        </p:nvCxnSpPr>
        <p:spPr>
          <a:xfrm flipV="1">
            <a:off x="1202049" y="3648302"/>
            <a:ext cx="1294463" cy="910155"/>
          </a:xfrm>
          <a:prstGeom prst="bentConnector4">
            <a:avLst>
              <a:gd name="adj1" fmla="val 18016"/>
              <a:gd name="adj2" fmla="val 117861"/>
            </a:avLst>
          </a:prstGeom>
          <a:ln w="28575">
            <a:prstDash val="sysDot"/>
            <a:tailEnd type="triangle"/>
          </a:ln>
        </p:spPr>
        <p:style>
          <a:lnRef idx="2">
            <a:schemeClr val="accent1"/>
          </a:lnRef>
          <a:fillRef idx="0">
            <a:schemeClr val="accent1"/>
          </a:fillRef>
          <a:effectRef idx="1">
            <a:schemeClr val="accent1"/>
          </a:effectRef>
          <a:fontRef idx="minor">
            <a:schemeClr val="tx1"/>
          </a:fontRef>
        </p:style>
      </p:cxnSp>
      <p:sp>
        <p:nvSpPr>
          <p:cNvPr id="3123" name="椭圆 3122">
            <a:extLst>
              <a:ext uri="{FF2B5EF4-FFF2-40B4-BE49-F238E27FC236}">
                <a16:creationId xmlns:a16="http://schemas.microsoft.com/office/drawing/2014/main" id="{D0932EB7-93BA-8142-46B3-CA3A0198BDF9}"/>
              </a:ext>
            </a:extLst>
          </p:cNvPr>
          <p:cNvSpPr/>
          <p:nvPr/>
        </p:nvSpPr>
        <p:spPr>
          <a:xfrm>
            <a:off x="2471112" y="3648302"/>
            <a:ext cx="50800" cy="6697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29" name="文本框 3128">
            <a:extLst>
              <a:ext uri="{FF2B5EF4-FFF2-40B4-BE49-F238E27FC236}">
                <a16:creationId xmlns:a16="http://schemas.microsoft.com/office/drawing/2014/main" id="{52A2931B-8B2A-E753-0157-B1E7E308CC2E}"/>
              </a:ext>
            </a:extLst>
          </p:cNvPr>
          <p:cNvSpPr txBox="1"/>
          <p:nvPr/>
        </p:nvSpPr>
        <p:spPr>
          <a:xfrm>
            <a:off x="1202049" y="3117333"/>
            <a:ext cx="1626870" cy="369332"/>
          </a:xfrm>
          <a:prstGeom prst="rect">
            <a:avLst/>
          </a:prstGeom>
          <a:noFill/>
        </p:spPr>
        <p:txBody>
          <a:bodyPr wrap="square">
            <a:spAutoFit/>
          </a:bodyPr>
          <a:lstStyle/>
          <a:p>
            <a:pPr algn="ctr"/>
            <a:r>
              <a:rPr kumimoji="1" lang="en-US" altLang="zh-CN" sz="1800" dirty="0">
                <a:solidFill>
                  <a:srgbClr val="215F9A"/>
                </a:solidFill>
                <a:latin typeface="Calibri" panose="020F0502020204030204" pitchFamily="34" charset="0"/>
                <a:ea typeface="Calibri" panose="020F0502020204030204" pitchFamily="34" charset="0"/>
                <a:cs typeface="Calibri" panose="020F0502020204030204" pitchFamily="34" charset="0"/>
              </a:rPr>
              <a:t>put the sample </a:t>
            </a:r>
            <a:endParaRPr lang="zh-CN" altLang="en-US" dirty="0">
              <a:solidFill>
                <a:srgbClr val="215F9A"/>
              </a:solidFill>
            </a:endParaRPr>
          </a:p>
        </p:txBody>
      </p:sp>
      <p:pic>
        <p:nvPicPr>
          <p:cNvPr id="3130" name="图片 3129">
            <a:extLst>
              <a:ext uri="{FF2B5EF4-FFF2-40B4-BE49-F238E27FC236}">
                <a16:creationId xmlns:a16="http://schemas.microsoft.com/office/drawing/2014/main" id="{5E7F8BA0-AC47-7069-4CCB-CA51E9B9822C}"/>
              </a:ext>
            </a:extLst>
          </p:cNvPr>
          <p:cNvPicPr>
            <a:picLocks noChangeAspect="1"/>
          </p:cNvPicPr>
          <p:nvPr/>
        </p:nvPicPr>
        <p:blipFill>
          <a:blip r:embed="rId6"/>
          <a:stretch>
            <a:fillRect/>
          </a:stretch>
        </p:blipFill>
        <p:spPr>
          <a:xfrm>
            <a:off x="6492252" y="3193030"/>
            <a:ext cx="4087891" cy="2722266"/>
          </a:xfrm>
          <a:prstGeom prst="rect">
            <a:avLst/>
          </a:prstGeom>
        </p:spPr>
      </p:pic>
      <p:sp>
        <p:nvSpPr>
          <p:cNvPr id="3131" name="文本框 3130">
            <a:extLst>
              <a:ext uri="{FF2B5EF4-FFF2-40B4-BE49-F238E27FC236}">
                <a16:creationId xmlns:a16="http://schemas.microsoft.com/office/drawing/2014/main" id="{EFA768DC-4F4D-F607-4CF2-9334B7B37015}"/>
              </a:ext>
            </a:extLst>
          </p:cNvPr>
          <p:cNvSpPr txBox="1"/>
          <p:nvPr/>
        </p:nvSpPr>
        <p:spPr>
          <a:xfrm>
            <a:off x="10048155" y="5009742"/>
            <a:ext cx="1544489" cy="769441"/>
          </a:xfrm>
          <a:prstGeom prst="rect">
            <a:avLst/>
          </a:prstGeom>
          <a:solidFill>
            <a:schemeClr val="bg2"/>
          </a:solidFill>
          <a:ln w="19050">
            <a:noFill/>
          </a:ln>
        </p:spPr>
        <p:txBody>
          <a:bodyPr wrap="square">
            <a:spAutoFit/>
          </a:bodyPr>
          <a:lstStyle/>
          <a:p>
            <a:pPr algn="ctr"/>
            <a:r>
              <a:rPr lang="en-US" altLang="zh-CN" sz="2400" b="1" dirty="0">
                <a:solidFill>
                  <a:srgbClr val="C00000"/>
                </a:solidFill>
              </a:rPr>
              <a:t>43.7%</a:t>
            </a:r>
          </a:p>
          <a:p>
            <a:pPr algn="ctr"/>
            <a:r>
              <a:rPr lang="en-US" altLang="zh-CN" sz="2000" dirty="0"/>
              <a:t>Additives</a:t>
            </a:r>
            <a:endParaRPr lang="zh-CN" altLang="en-US" b="1" dirty="0">
              <a:solidFill>
                <a:srgbClr val="215F9A"/>
              </a:solidFill>
            </a:endParaRPr>
          </a:p>
        </p:txBody>
      </p:sp>
      <p:sp>
        <p:nvSpPr>
          <p:cNvPr id="3132" name="文本框 3131">
            <a:extLst>
              <a:ext uri="{FF2B5EF4-FFF2-40B4-BE49-F238E27FC236}">
                <a16:creationId xmlns:a16="http://schemas.microsoft.com/office/drawing/2014/main" id="{EEAC9D3C-D975-ECD0-7211-9BDC10A55176}"/>
              </a:ext>
            </a:extLst>
          </p:cNvPr>
          <p:cNvSpPr txBox="1"/>
          <p:nvPr/>
        </p:nvSpPr>
        <p:spPr>
          <a:xfrm>
            <a:off x="10048155" y="3795560"/>
            <a:ext cx="1544489" cy="769441"/>
          </a:xfrm>
          <a:prstGeom prst="rect">
            <a:avLst/>
          </a:prstGeom>
          <a:solidFill>
            <a:schemeClr val="bg2"/>
          </a:solidFill>
          <a:ln w="19050">
            <a:noFill/>
          </a:ln>
        </p:spPr>
        <p:txBody>
          <a:bodyPr wrap="square">
            <a:spAutoFit/>
          </a:bodyPr>
          <a:lstStyle/>
          <a:p>
            <a:pPr algn="ctr"/>
            <a:r>
              <a:rPr lang="en-US" altLang="zh-CN" sz="2400" b="1" dirty="0">
                <a:solidFill>
                  <a:srgbClr val="215F9A"/>
                </a:solidFill>
              </a:rPr>
              <a:t>12.6% </a:t>
            </a:r>
          </a:p>
          <a:p>
            <a:pPr algn="ctr"/>
            <a:r>
              <a:rPr lang="en-US" altLang="zh-CN" sz="2000" dirty="0"/>
              <a:t>Substitution</a:t>
            </a:r>
            <a:endParaRPr lang="zh-CN" altLang="en-US" dirty="0"/>
          </a:p>
        </p:txBody>
      </p:sp>
    </p:spTree>
    <p:extLst>
      <p:ext uri="{BB962C8B-B14F-4D97-AF65-F5344CB8AC3E}">
        <p14:creationId xmlns:p14="http://schemas.microsoft.com/office/powerpoint/2010/main" val="2625691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25DF081-2D95-7AFC-64EB-9E9A14C90764}"/>
              </a:ext>
            </a:extLst>
          </p:cNvPr>
          <p:cNvSpPr>
            <a:spLocks noGrp="1"/>
          </p:cNvSpPr>
          <p:nvPr>
            <p:ph type="body" sz="quarter" idx="10"/>
          </p:nvPr>
        </p:nvSpPr>
        <p:spPr>
          <a:xfrm>
            <a:off x="61937" y="97111"/>
            <a:ext cx="12029725" cy="529569"/>
          </a:xfrm>
        </p:spPr>
        <p:txBody>
          <a:bodyPr/>
          <a:lstStyle/>
          <a:p>
            <a:r>
              <a:rPr lang="en-US" altLang="zh-CN" dirty="0">
                <a:ea typeface="Calibri" panose="020F0502020204030204" pitchFamily="34" charset="0"/>
              </a:rPr>
              <a:t>Our Work: </a:t>
            </a:r>
            <a:r>
              <a:rPr lang="en-US" altLang="zh-CN" dirty="0" err="1">
                <a:ea typeface="Calibri" panose="020F0502020204030204" pitchFamily="34" charset="0"/>
              </a:rPr>
              <a:t>MeatSpec</a:t>
            </a:r>
            <a:endParaRPr lang="zh-CN" altLang="en-US" dirty="0"/>
          </a:p>
        </p:txBody>
      </p:sp>
      <p:sp>
        <p:nvSpPr>
          <p:cNvPr id="7" name="灯片编号占位符 6"/>
          <p:cNvSpPr>
            <a:spLocks noGrp="1"/>
          </p:cNvSpPr>
          <p:nvPr>
            <p:ph type="sldNum" sz="quarter" idx="4294967295"/>
          </p:nvPr>
        </p:nvSpPr>
        <p:spPr>
          <a:xfrm>
            <a:off x="9448800" y="6356350"/>
            <a:ext cx="2743200" cy="365125"/>
          </a:xfrm>
        </p:spPr>
        <p:txBody>
          <a:bodyPr/>
          <a:lstStyle/>
          <a:p>
            <a:fld id="{7691DC72-544D-664B-9B1F-2F70143EC814}" type="slidenum">
              <a:rPr lang="en-US" smtClean="0">
                <a:latin typeface="Calibri" panose="020F0502020204030204" pitchFamily="34" charset="0"/>
                <a:ea typeface="Calibri" panose="020F0502020204030204" pitchFamily="34" charset="0"/>
                <a:cs typeface="Calibri" panose="020F0502020204030204" pitchFamily="34" charset="0"/>
              </a:rPr>
              <a:t>6</a:t>
            </a:fld>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3135" name="文本框 3134">
            <a:extLst>
              <a:ext uri="{FF2B5EF4-FFF2-40B4-BE49-F238E27FC236}">
                <a16:creationId xmlns:a16="http://schemas.microsoft.com/office/drawing/2014/main" id="{618A0C4D-CD1C-24C0-B74B-961395E3D056}"/>
              </a:ext>
            </a:extLst>
          </p:cNvPr>
          <p:cNvSpPr txBox="1"/>
          <p:nvPr/>
        </p:nvSpPr>
        <p:spPr>
          <a:xfrm>
            <a:off x="147130" y="896413"/>
            <a:ext cx="11944532" cy="830997"/>
          </a:xfrm>
          <a:prstGeom prst="rect">
            <a:avLst/>
          </a:prstGeom>
          <a:noFill/>
        </p:spPr>
        <p:txBody>
          <a:bodyPr wrap="square">
            <a:spAutoFit/>
          </a:bodyPr>
          <a:lstStyle/>
          <a:p>
            <a:pPr marL="285750" indent="-285750">
              <a:buFont typeface="Arial" panose="020B0604020202020204" pitchFamily="34" charset="0"/>
              <a:buChar char="•"/>
            </a:pPr>
            <a:r>
              <a:rPr kumimoji="1" lang="en-US" altLang="zh-CN" sz="2400" dirty="0" err="1">
                <a:latin typeface="Calibri" panose="020F0502020204030204" pitchFamily="34" charset="0"/>
                <a:ea typeface="Calibri" panose="020F0502020204030204" pitchFamily="34" charset="0"/>
                <a:cs typeface="Calibri" panose="020F0502020204030204" pitchFamily="34" charset="0"/>
              </a:rPr>
              <a:t>MeatSpec</a:t>
            </a:r>
            <a:r>
              <a:rPr kumimoji="1" lang="en-US" altLang="zh-CN" sz="2400" dirty="0">
                <a:latin typeface="Calibri" panose="020F0502020204030204" pitchFamily="34" charset="0"/>
                <a:ea typeface="Calibri" panose="020F0502020204030204" pitchFamily="34" charset="0"/>
                <a:cs typeface="Calibri" panose="020F0502020204030204" pitchFamily="34" charset="0"/>
              </a:rPr>
              <a:t> employs a </a:t>
            </a:r>
            <a:r>
              <a:rPr kumimoji="1" lang="en-US" altLang="zh-CN" sz="2400" b="1" dirty="0">
                <a:latin typeface="Calibri" panose="020F0502020204030204" pitchFamily="34" charset="0"/>
                <a:ea typeface="Calibri" panose="020F0502020204030204" pitchFamily="34" charset="0"/>
                <a:cs typeface="Calibri" panose="020F0502020204030204" pitchFamily="34" charset="0"/>
              </a:rPr>
              <a:t>multispectral camera to reduce costs </a:t>
            </a:r>
            <a:r>
              <a:rPr kumimoji="1" lang="en-US" altLang="zh-CN" sz="2400" dirty="0">
                <a:latin typeface="Calibri" panose="020F0502020204030204" pitchFamily="34" charset="0"/>
                <a:ea typeface="Calibri" panose="020F0502020204030204" pitchFamily="34" charset="0"/>
                <a:cs typeface="Calibri" panose="020F0502020204030204" pitchFamily="34" charset="0"/>
              </a:rPr>
              <a:t>while using spectral reconstruction technology to improve the data quality.</a:t>
            </a:r>
          </a:p>
        </p:txBody>
      </p:sp>
      <p:pic>
        <p:nvPicPr>
          <p:cNvPr id="3248" name="图片 3247">
            <a:extLst>
              <a:ext uri="{FF2B5EF4-FFF2-40B4-BE49-F238E27FC236}">
                <a16:creationId xmlns:a16="http://schemas.microsoft.com/office/drawing/2014/main" id="{CA922B34-09EC-DB70-0F43-6FA70A093D32}"/>
              </a:ext>
            </a:extLst>
          </p:cNvPr>
          <p:cNvPicPr>
            <a:picLocks noChangeAspect="1"/>
          </p:cNvPicPr>
          <p:nvPr/>
        </p:nvPicPr>
        <p:blipFill>
          <a:blip r:embed="rId3"/>
          <a:stretch>
            <a:fillRect/>
          </a:stretch>
        </p:blipFill>
        <p:spPr>
          <a:xfrm>
            <a:off x="8581199" y="2122849"/>
            <a:ext cx="3042905" cy="1229144"/>
          </a:xfrm>
          <a:prstGeom prst="rect">
            <a:avLst/>
          </a:prstGeom>
        </p:spPr>
      </p:pic>
      <p:pic>
        <p:nvPicPr>
          <p:cNvPr id="3250" name="图片 3249">
            <a:extLst>
              <a:ext uri="{FF2B5EF4-FFF2-40B4-BE49-F238E27FC236}">
                <a16:creationId xmlns:a16="http://schemas.microsoft.com/office/drawing/2014/main" id="{DE57EE98-E64F-9138-AE88-4077504759FA}"/>
              </a:ext>
            </a:extLst>
          </p:cNvPr>
          <p:cNvPicPr>
            <a:picLocks noChangeAspect="1"/>
          </p:cNvPicPr>
          <p:nvPr/>
        </p:nvPicPr>
        <p:blipFill>
          <a:blip r:embed="rId4"/>
          <a:stretch>
            <a:fillRect/>
          </a:stretch>
        </p:blipFill>
        <p:spPr>
          <a:xfrm>
            <a:off x="365942" y="2137257"/>
            <a:ext cx="2896426" cy="1200329"/>
          </a:xfrm>
          <a:prstGeom prst="rect">
            <a:avLst/>
          </a:prstGeom>
        </p:spPr>
      </p:pic>
      <p:sp>
        <p:nvSpPr>
          <p:cNvPr id="3254" name="矩形: 圆角 3253">
            <a:extLst>
              <a:ext uri="{FF2B5EF4-FFF2-40B4-BE49-F238E27FC236}">
                <a16:creationId xmlns:a16="http://schemas.microsoft.com/office/drawing/2014/main" id="{7ABE5447-8CC3-42CC-03D3-58F6822E1C9B}"/>
              </a:ext>
            </a:extLst>
          </p:cNvPr>
          <p:cNvSpPr/>
          <p:nvPr/>
        </p:nvSpPr>
        <p:spPr>
          <a:xfrm>
            <a:off x="4380793" y="2372464"/>
            <a:ext cx="3042904" cy="730568"/>
          </a:xfrm>
          <a:prstGeom prst="roundRect">
            <a:avLst/>
          </a:prstGeom>
          <a:solidFill>
            <a:schemeClr val="tx2">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ltLang="zh-CN" dirty="0"/>
              <a:t>Spectral Reconstruction (SR)</a:t>
            </a:r>
            <a:endParaRPr lang="zh-CN" altLang="en-US" dirty="0"/>
          </a:p>
        </p:txBody>
      </p:sp>
      <p:sp>
        <p:nvSpPr>
          <p:cNvPr id="3255" name="箭头: 右 3254">
            <a:extLst>
              <a:ext uri="{FF2B5EF4-FFF2-40B4-BE49-F238E27FC236}">
                <a16:creationId xmlns:a16="http://schemas.microsoft.com/office/drawing/2014/main" id="{618C7165-F3AF-938D-A72F-D1E6F1930A91}"/>
              </a:ext>
            </a:extLst>
          </p:cNvPr>
          <p:cNvSpPr/>
          <p:nvPr/>
        </p:nvSpPr>
        <p:spPr>
          <a:xfrm>
            <a:off x="3660009" y="2619039"/>
            <a:ext cx="498021" cy="236764"/>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56" name="箭头: 右 3255">
            <a:extLst>
              <a:ext uri="{FF2B5EF4-FFF2-40B4-BE49-F238E27FC236}">
                <a16:creationId xmlns:a16="http://schemas.microsoft.com/office/drawing/2014/main" id="{DF5751A6-8BDB-1674-F011-3CF738C109F0}"/>
              </a:ext>
            </a:extLst>
          </p:cNvPr>
          <p:cNvSpPr/>
          <p:nvPr/>
        </p:nvSpPr>
        <p:spPr>
          <a:xfrm>
            <a:off x="7685537" y="2619039"/>
            <a:ext cx="498021" cy="236764"/>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58" name="文本框 3257">
            <a:extLst>
              <a:ext uri="{FF2B5EF4-FFF2-40B4-BE49-F238E27FC236}">
                <a16:creationId xmlns:a16="http://schemas.microsoft.com/office/drawing/2014/main" id="{3D44F3AD-8A68-E770-BD05-A1B11222FE75}"/>
              </a:ext>
            </a:extLst>
          </p:cNvPr>
          <p:cNvSpPr txBox="1"/>
          <p:nvPr/>
        </p:nvSpPr>
        <p:spPr>
          <a:xfrm>
            <a:off x="687303" y="1717430"/>
            <a:ext cx="2253702" cy="369332"/>
          </a:xfrm>
          <a:prstGeom prst="rect">
            <a:avLst/>
          </a:prstGeom>
          <a:noFill/>
        </p:spPr>
        <p:txBody>
          <a:bodyPr wrap="square">
            <a:spAutoFit/>
          </a:bodyPr>
          <a:lstStyle/>
          <a:p>
            <a:pPr algn="ctr"/>
            <a:r>
              <a:rPr kumimoji="1" lang="en-US" altLang="zh-CN" sz="1800" b="1" dirty="0">
                <a:solidFill>
                  <a:srgbClr val="215F9A"/>
                </a:solidFill>
                <a:latin typeface="Calibri" panose="020F0502020204030204" pitchFamily="34" charset="0"/>
                <a:ea typeface="Calibri" panose="020F0502020204030204" pitchFamily="34" charset="0"/>
                <a:cs typeface="Calibri" panose="020F0502020204030204" pitchFamily="34" charset="0"/>
              </a:rPr>
              <a:t>Low-cost device (</a:t>
            </a:r>
            <a:r>
              <a:rPr kumimoji="1" lang="en-US" altLang="zh-CN" sz="1800" b="1" dirty="0">
                <a:solidFill>
                  <a:srgbClr val="FF0000"/>
                </a:solidFill>
                <a:latin typeface="Calibri" panose="020F0502020204030204" pitchFamily="34" charset="0"/>
                <a:ea typeface="Calibri" panose="020F0502020204030204" pitchFamily="34" charset="0"/>
                <a:cs typeface="Calibri" panose="020F0502020204030204" pitchFamily="34" charset="0"/>
              </a:rPr>
              <a:t>$50</a:t>
            </a:r>
            <a:r>
              <a:rPr kumimoji="1" lang="en-US" altLang="zh-CN" sz="1800" b="1" dirty="0">
                <a:solidFill>
                  <a:srgbClr val="215F9A"/>
                </a:solidFill>
                <a:latin typeface="Calibri" panose="020F0502020204030204" pitchFamily="34" charset="0"/>
                <a:ea typeface="Calibri" panose="020F0502020204030204" pitchFamily="34" charset="0"/>
                <a:cs typeface="Calibri" panose="020F0502020204030204" pitchFamily="34" charset="0"/>
              </a:rPr>
              <a:t>)</a:t>
            </a:r>
          </a:p>
        </p:txBody>
      </p:sp>
      <p:sp>
        <p:nvSpPr>
          <p:cNvPr id="3259" name="文本框 3258">
            <a:extLst>
              <a:ext uri="{FF2B5EF4-FFF2-40B4-BE49-F238E27FC236}">
                <a16:creationId xmlns:a16="http://schemas.microsoft.com/office/drawing/2014/main" id="{0AE75A4F-FBBD-F8D0-8445-FE7DEB4B9BF8}"/>
              </a:ext>
            </a:extLst>
          </p:cNvPr>
          <p:cNvSpPr txBox="1"/>
          <p:nvPr/>
        </p:nvSpPr>
        <p:spPr>
          <a:xfrm>
            <a:off x="8581199" y="1715427"/>
            <a:ext cx="3042904" cy="369332"/>
          </a:xfrm>
          <a:prstGeom prst="rect">
            <a:avLst/>
          </a:prstGeom>
          <a:noFill/>
        </p:spPr>
        <p:txBody>
          <a:bodyPr wrap="square">
            <a:spAutoFit/>
          </a:bodyPr>
          <a:lstStyle/>
          <a:p>
            <a:pPr algn="ctr"/>
            <a:r>
              <a:rPr kumimoji="1" lang="en-US" altLang="zh-CN" sz="1800" b="1" dirty="0">
                <a:solidFill>
                  <a:srgbClr val="215F9A"/>
                </a:solidFill>
                <a:latin typeface="Calibri" panose="020F0502020204030204" pitchFamily="34" charset="0"/>
                <a:ea typeface="Calibri" panose="020F0502020204030204" pitchFamily="34" charset="0"/>
                <a:cs typeface="Calibri" panose="020F0502020204030204" pitchFamily="34" charset="0"/>
              </a:rPr>
              <a:t>Expensive device (</a:t>
            </a:r>
            <a:r>
              <a:rPr kumimoji="1" lang="en-US" altLang="zh-CN" sz="1800" b="1" dirty="0">
                <a:solidFill>
                  <a:srgbClr val="FF0000"/>
                </a:solidFill>
                <a:latin typeface="Calibri" panose="020F0502020204030204" pitchFamily="34" charset="0"/>
                <a:ea typeface="Calibri" panose="020F0502020204030204" pitchFamily="34" charset="0"/>
                <a:cs typeface="Calibri" panose="020F0502020204030204" pitchFamily="34" charset="0"/>
              </a:rPr>
              <a:t>$10000</a:t>
            </a:r>
            <a:r>
              <a:rPr kumimoji="1" lang="en-US" altLang="zh-CN" sz="1800" b="1" dirty="0">
                <a:solidFill>
                  <a:srgbClr val="215F9A"/>
                </a:solidFill>
                <a:latin typeface="Calibri" panose="020F0502020204030204" pitchFamily="34" charset="0"/>
                <a:ea typeface="Calibri" panose="020F0502020204030204" pitchFamily="34" charset="0"/>
                <a:cs typeface="Calibri" panose="020F0502020204030204" pitchFamily="34" charset="0"/>
              </a:rPr>
              <a:t>)</a:t>
            </a:r>
          </a:p>
        </p:txBody>
      </p:sp>
      <p:pic>
        <p:nvPicPr>
          <p:cNvPr id="10" name="Picture 2" descr="VIS-NIR hyperspectral imager - Optosky">
            <a:extLst>
              <a:ext uri="{FF2B5EF4-FFF2-40B4-BE49-F238E27FC236}">
                <a16:creationId xmlns:a16="http://schemas.microsoft.com/office/drawing/2014/main" id="{6B02E7D4-B0ED-41E7-27D9-A1E20528FB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413" b="17898"/>
          <a:stretch/>
        </p:blipFill>
        <p:spPr bwMode="auto">
          <a:xfrm>
            <a:off x="7893906" y="1891827"/>
            <a:ext cx="862208" cy="557750"/>
          </a:xfrm>
          <a:prstGeom prst="rect">
            <a:avLst/>
          </a:prstGeom>
          <a:ln w="28575" cap="sq">
            <a:solidFill>
              <a:schemeClr val="tx2">
                <a:lumMod val="75000"/>
                <a:lumOff val="2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图片 10">
            <a:extLst>
              <a:ext uri="{FF2B5EF4-FFF2-40B4-BE49-F238E27FC236}">
                <a16:creationId xmlns:a16="http://schemas.microsoft.com/office/drawing/2014/main" id="{A41DF43F-17C8-A6EB-8286-311E04081B05}"/>
              </a:ext>
            </a:extLst>
          </p:cNvPr>
          <p:cNvPicPr>
            <a:picLocks noChangeAspect="1"/>
          </p:cNvPicPr>
          <p:nvPr/>
        </p:nvPicPr>
        <p:blipFill>
          <a:blip r:embed="rId6"/>
          <a:stretch>
            <a:fillRect/>
          </a:stretch>
        </p:blipFill>
        <p:spPr>
          <a:xfrm>
            <a:off x="3078099" y="1891826"/>
            <a:ext cx="733881" cy="555004"/>
          </a:xfrm>
          <a:prstGeom prst="rect">
            <a:avLst/>
          </a:prstGeom>
          <a:ln w="28575" cap="sq">
            <a:solidFill>
              <a:srgbClr val="E0A800"/>
            </a:solidFill>
            <a:prstDash val="solid"/>
            <a:miter lim="800000"/>
          </a:ln>
          <a:effectLst>
            <a:outerShdw blurRad="50800" dist="38100" dir="2700000" algn="tl" rotWithShape="0">
              <a:srgbClr val="000000">
                <a:alpha val="43000"/>
              </a:srgbClr>
            </a:outerShdw>
          </a:effectLst>
        </p:spPr>
      </p:pic>
      <p:sp>
        <p:nvSpPr>
          <p:cNvPr id="12" name="文本框 11">
            <a:extLst>
              <a:ext uri="{FF2B5EF4-FFF2-40B4-BE49-F238E27FC236}">
                <a16:creationId xmlns:a16="http://schemas.microsoft.com/office/drawing/2014/main" id="{33BA864D-E519-5F71-1B57-37D8A692D0CA}"/>
              </a:ext>
            </a:extLst>
          </p:cNvPr>
          <p:cNvSpPr txBox="1"/>
          <p:nvPr/>
        </p:nvSpPr>
        <p:spPr>
          <a:xfrm>
            <a:off x="3746317" y="1801329"/>
            <a:ext cx="673553" cy="338554"/>
          </a:xfrm>
          <a:prstGeom prst="rect">
            <a:avLst/>
          </a:prstGeom>
          <a:noFill/>
        </p:spPr>
        <p:txBody>
          <a:bodyPr wrap="square">
            <a:spAutoFit/>
          </a:bodyPr>
          <a:lstStyle/>
          <a:p>
            <a:pPr algn="ctr"/>
            <a:r>
              <a:rPr kumimoji="1" lang="en-US" altLang="zh-CN" sz="1600" b="1" dirty="0">
                <a:latin typeface="Calibri" panose="020F0502020204030204" pitchFamily="34" charset="0"/>
                <a:ea typeface="Calibri" panose="020F0502020204030204" pitchFamily="34" charset="0"/>
                <a:cs typeface="Calibri" panose="020F0502020204030204" pitchFamily="34" charset="0"/>
              </a:rPr>
              <a:t>MSI</a:t>
            </a:r>
            <a:endParaRPr lang="zh-CN" altLang="en-US" sz="1600" b="1" dirty="0"/>
          </a:p>
        </p:txBody>
      </p:sp>
      <p:sp>
        <p:nvSpPr>
          <p:cNvPr id="13" name="文本框 12">
            <a:extLst>
              <a:ext uri="{FF2B5EF4-FFF2-40B4-BE49-F238E27FC236}">
                <a16:creationId xmlns:a16="http://schemas.microsoft.com/office/drawing/2014/main" id="{41E064F5-49E8-DED4-1FD9-301073DB7A30}"/>
              </a:ext>
            </a:extLst>
          </p:cNvPr>
          <p:cNvSpPr txBox="1"/>
          <p:nvPr/>
        </p:nvSpPr>
        <p:spPr>
          <a:xfrm>
            <a:off x="7988233" y="1593765"/>
            <a:ext cx="673553" cy="338554"/>
          </a:xfrm>
          <a:prstGeom prst="rect">
            <a:avLst/>
          </a:prstGeom>
          <a:noFill/>
        </p:spPr>
        <p:txBody>
          <a:bodyPr wrap="square">
            <a:spAutoFit/>
          </a:bodyPr>
          <a:lstStyle/>
          <a:p>
            <a:pPr algn="ctr"/>
            <a:r>
              <a:rPr kumimoji="1" lang="en-US" altLang="zh-CN" sz="1600" b="1" dirty="0">
                <a:latin typeface="Calibri" panose="020F0502020204030204" pitchFamily="34" charset="0"/>
                <a:ea typeface="Calibri" panose="020F0502020204030204" pitchFamily="34" charset="0"/>
                <a:cs typeface="Calibri" panose="020F0502020204030204" pitchFamily="34" charset="0"/>
              </a:rPr>
              <a:t>HSI</a:t>
            </a:r>
            <a:endParaRPr lang="zh-CN" altLang="en-US" sz="1600" b="1" dirty="0"/>
          </a:p>
        </p:txBody>
      </p:sp>
      <p:graphicFrame>
        <p:nvGraphicFramePr>
          <p:cNvPr id="14" name="表格 13">
            <a:extLst>
              <a:ext uri="{FF2B5EF4-FFF2-40B4-BE49-F238E27FC236}">
                <a16:creationId xmlns:a16="http://schemas.microsoft.com/office/drawing/2014/main" id="{D6D59266-A4F0-0C21-944B-EF05D2E31F20}"/>
              </a:ext>
            </a:extLst>
          </p:cNvPr>
          <p:cNvGraphicFramePr>
            <a:graphicFrameLocks noGrp="1"/>
          </p:cNvGraphicFramePr>
          <p:nvPr>
            <p:extLst>
              <p:ext uri="{D42A27DB-BD31-4B8C-83A1-F6EECF244321}">
                <p14:modId xmlns:p14="http://schemas.microsoft.com/office/powerpoint/2010/main" val="3852938741"/>
              </p:ext>
            </p:extLst>
          </p:nvPr>
        </p:nvGraphicFramePr>
        <p:xfrm>
          <a:off x="147130" y="3720291"/>
          <a:ext cx="4673609" cy="1381760"/>
        </p:xfrm>
        <a:graphic>
          <a:graphicData uri="http://schemas.openxmlformats.org/drawingml/2006/table">
            <a:tbl>
              <a:tblPr firstRow="1" bandRow="1">
                <a:tableStyleId>{5C22544A-7EE6-4342-B048-85BDC9FD1C3A}</a:tableStyleId>
              </a:tblPr>
              <a:tblGrid>
                <a:gridCol w="1199120">
                  <a:extLst>
                    <a:ext uri="{9D8B030D-6E8A-4147-A177-3AD203B41FA5}">
                      <a16:colId xmlns:a16="http://schemas.microsoft.com/office/drawing/2014/main" val="3069616427"/>
                    </a:ext>
                  </a:extLst>
                </a:gridCol>
                <a:gridCol w="1672396">
                  <a:extLst>
                    <a:ext uri="{9D8B030D-6E8A-4147-A177-3AD203B41FA5}">
                      <a16:colId xmlns:a16="http://schemas.microsoft.com/office/drawing/2014/main" val="4027621761"/>
                    </a:ext>
                  </a:extLst>
                </a:gridCol>
                <a:gridCol w="1802093">
                  <a:extLst>
                    <a:ext uri="{9D8B030D-6E8A-4147-A177-3AD203B41FA5}">
                      <a16:colId xmlns:a16="http://schemas.microsoft.com/office/drawing/2014/main" val="1774716019"/>
                    </a:ext>
                  </a:extLst>
                </a:gridCol>
              </a:tblGrid>
              <a:tr h="370840">
                <a:tc>
                  <a:txBody>
                    <a:bodyPr/>
                    <a:lstStyle/>
                    <a:p>
                      <a:endParaRPr lang="zh-CN" altLang="en-US" dirty="0"/>
                    </a:p>
                  </a:txBody>
                  <a:tcPr/>
                </a:tc>
                <a:tc>
                  <a:txBody>
                    <a:bodyPr/>
                    <a:lstStyle/>
                    <a:p>
                      <a:r>
                        <a:rPr lang="en-US" altLang="zh-CN" dirty="0"/>
                        <a:t>Covering Range</a:t>
                      </a:r>
                      <a:endParaRPr lang="zh-CN" altLang="en-US" dirty="0"/>
                    </a:p>
                  </a:txBody>
                  <a:tcPr/>
                </a:tc>
                <a:tc>
                  <a:txBody>
                    <a:bodyPr/>
                    <a:lstStyle/>
                    <a:p>
                      <a:r>
                        <a:rPr lang="en-US" altLang="zh-CN" dirty="0"/>
                        <a:t>Spectral Resolution</a:t>
                      </a:r>
                      <a:endParaRPr lang="zh-CN" altLang="en-US" dirty="0"/>
                    </a:p>
                  </a:txBody>
                  <a:tcPr/>
                </a:tc>
                <a:extLst>
                  <a:ext uri="{0D108BD9-81ED-4DB2-BD59-A6C34878D82A}">
                    <a16:rowId xmlns:a16="http://schemas.microsoft.com/office/drawing/2014/main" val="586731845"/>
                  </a:ext>
                </a:extLst>
              </a:tr>
              <a:tr h="370840">
                <a:tc>
                  <a:txBody>
                    <a:bodyPr/>
                    <a:lstStyle/>
                    <a:p>
                      <a:r>
                        <a:rPr lang="en-US" altLang="zh-CN" b="1" dirty="0">
                          <a:solidFill>
                            <a:srgbClr val="C00000"/>
                          </a:solidFill>
                        </a:rPr>
                        <a:t>MSI</a:t>
                      </a:r>
                      <a:endParaRPr lang="zh-CN" altLang="en-US" b="1" dirty="0">
                        <a:solidFill>
                          <a:srgbClr val="C00000"/>
                        </a:solidFill>
                      </a:endParaRPr>
                    </a:p>
                  </a:txBody>
                  <a:tcPr/>
                </a:tc>
                <a:tc>
                  <a:txBody>
                    <a:bodyPr/>
                    <a:lstStyle/>
                    <a:p>
                      <a:pPr marL="285750" indent="-285750">
                        <a:buFont typeface="Wingdings" panose="05000000000000000000" pitchFamily="2" charset="2"/>
                        <a:buChar char="L"/>
                      </a:pPr>
                      <a:r>
                        <a:rPr lang="en-US" altLang="zh-CN" b="1" dirty="0">
                          <a:solidFill>
                            <a:srgbClr val="C00000"/>
                          </a:solidFill>
                        </a:rPr>
                        <a:t>Low</a:t>
                      </a:r>
                      <a:endParaRPr lang="zh-CN" altLang="en-US" b="1" dirty="0">
                        <a:solidFill>
                          <a:srgbClr val="C00000"/>
                        </a:solidFill>
                      </a:endParaRPr>
                    </a:p>
                  </a:txBody>
                  <a:tcPr/>
                </a:tc>
                <a:tc>
                  <a:txBody>
                    <a:bodyPr/>
                    <a:lstStyle/>
                    <a:p>
                      <a:pPr marL="285750" indent="-285750">
                        <a:buFont typeface="Wingdings" panose="05000000000000000000" pitchFamily="2" charset="2"/>
                        <a:buChar char="L"/>
                      </a:pPr>
                      <a:r>
                        <a:rPr lang="en-US" altLang="zh-CN" b="1" dirty="0">
                          <a:solidFill>
                            <a:srgbClr val="C00000"/>
                          </a:solidFill>
                        </a:rPr>
                        <a:t>Low</a:t>
                      </a:r>
                      <a:endParaRPr lang="zh-CN" altLang="en-US" b="1" dirty="0">
                        <a:solidFill>
                          <a:srgbClr val="C00000"/>
                        </a:solidFill>
                      </a:endParaRPr>
                    </a:p>
                  </a:txBody>
                  <a:tcPr/>
                </a:tc>
                <a:extLst>
                  <a:ext uri="{0D108BD9-81ED-4DB2-BD59-A6C34878D82A}">
                    <a16:rowId xmlns:a16="http://schemas.microsoft.com/office/drawing/2014/main" val="26348069"/>
                  </a:ext>
                </a:extLst>
              </a:tr>
              <a:tr h="370840">
                <a:tc>
                  <a:txBody>
                    <a:bodyPr/>
                    <a:lstStyle/>
                    <a:p>
                      <a:r>
                        <a:rPr lang="en-US" altLang="zh-CN" dirty="0"/>
                        <a:t>HSI</a:t>
                      </a:r>
                      <a:endParaRPr lang="zh-CN" altLang="en-US" dirty="0"/>
                    </a:p>
                  </a:txBody>
                  <a:tcPr/>
                </a:tc>
                <a:tc>
                  <a:txBody>
                    <a:bodyPr/>
                    <a:lstStyle/>
                    <a:p>
                      <a:pPr marL="285750" indent="-285750">
                        <a:buFont typeface="Wingdings" panose="05000000000000000000" pitchFamily="2" charset="2"/>
                        <a:buChar char="J"/>
                      </a:pPr>
                      <a:r>
                        <a:rPr lang="en-US" altLang="zh-CN" dirty="0"/>
                        <a:t>High</a:t>
                      </a:r>
                      <a:endParaRPr lang="zh-CN" altLang="en-US" dirty="0"/>
                    </a:p>
                  </a:txBody>
                  <a:tcPr/>
                </a:tc>
                <a:tc>
                  <a:txBody>
                    <a:bodyPr/>
                    <a:lstStyle/>
                    <a:p>
                      <a:pPr marL="285750" indent="-285750">
                        <a:buFont typeface="Wingdings" panose="05000000000000000000" pitchFamily="2" charset="2"/>
                        <a:buChar char="J"/>
                      </a:pPr>
                      <a:r>
                        <a:rPr lang="en-US" altLang="zh-CN" dirty="0"/>
                        <a:t>High</a:t>
                      </a:r>
                      <a:endParaRPr lang="zh-CN" altLang="en-US" dirty="0"/>
                    </a:p>
                  </a:txBody>
                  <a:tcPr/>
                </a:tc>
                <a:extLst>
                  <a:ext uri="{0D108BD9-81ED-4DB2-BD59-A6C34878D82A}">
                    <a16:rowId xmlns:a16="http://schemas.microsoft.com/office/drawing/2014/main" val="3636525582"/>
                  </a:ext>
                </a:extLst>
              </a:tr>
            </a:tbl>
          </a:graphicData>
        </a:graphic>
      </p:graphicFrame>
      <p:pic>
        <p:nvPicPr>
          <p:cNvPr id="35" name="图片 34">
            <a:extLst>
              <a:ext uri="{FF2B5EF4-FFF2-40B4-BE49-F238E27FC236}">
                <a16:creationId xmlns:a16="http://schemas.microsoft.com/office/drawing/2014/main" id="{9B408DDE-0414-ABFA-2944-B3460EBD5651}"/>
              </a:ext>
            </a:extLst>
          </p:cNvPr>
          <p:cNvPicPr>
            <a:picLocks noChangeAspect="1"/>
          </p:cNvPicPr>
          <p:nvPr/>
        </p:nvPicPr>
        <p:blipFill rotWithShape="1">
          <a:blip r:embed="rId7"/>
          <a:srcRect r="55828"/>
          <a:stretch/>
        </p:blipFill>
        <p:spPr>
          <a:xfrm>
            <a:off x="2812238" y="5157153"/>
            <a:ext cx="2128512" cy="1381759"/>
          </a:xfrm>
          <a:prstGeom prst="rect">
            <a:avLst/>
          </a:prstGeom>
        </p:spPr>
      </p:pic>
      <p:pic>
        <p:nvPicPr>
          <p:cNvPr id="3" name="图片 2">
            <a:extLst>
              <a:ext uri="{FF2B5EF4-FFF2-40B4-BE49-F238E27FC236}">
                <a16:creationId xmlns:a16="http://schemas.microsoft.com/office/drawing/2014/main" id="{F37E4D15-E9B1-1A0B-AE79-B01AD90F8507}"/>
              </a:ext>
            </a:extLst>
          </p:cNvPr>
          <p:cNvPicPr>
            <a:picLocks noChangeAspect="1"/>
          </p:cNvPicPr>
          <p:nvPr/>
        </p:nvPicPr>
        <p:blipFill rotWithShape="1">
          <a:blip r:embed="rId7"/>
          <a:srcRect l="49860" r="1"/>
          <a:stretch/>
        </p:blipFill>
        <p:spPr>
          <a:xfrm>
            <a:off x="203253" y="5157153"/>
            <a:ext cx="2416082" cy="1381759"/>
          </a:xfrm>
          <a:prstGeom prst="rect">
            <a:avLst/>
          </a:prstGeom>
        </p:spPr>
      </p:pic>
      <p:sp>
        <p:nvSpPr>
          <p:cNvPr id="5" name="文本框 4">
            <a:extLst>
              <a:ext uri="{FF2B5EF4-FFF2-40B4-BE49-F238E27FC236}">
                <a16:creationId xmlns:a16="http://schemas.microsoft.com/office/drawing/2014/main" id="{87BB5DCD-1C69-BC24-E1DA-BACE11DF9F6A}"/>
              </a:ext>
            </a:extLst>
          </p:cNvPr>
          <p:cNvSpPr txBox="1"/>
          <p:nvPr/>
        </p:nvSpPr>
        <p:spPr>
          <a:xfrm>
            <a:off x="6691689" y="5910798"/>
            <a:ext cx="3940193" cy="369332"/>
          </a:xfrm>
          <a:prstGeom prst="rect">
            <a:avLst/>
          </a:prstGeom>
          <a:noFill/>
        </p:spPr>
        <p:txBody>
          <a:bodyPr wrap="square">
            <a:spAutoFit/>
          </a:bodyPr>
          <a:lstStyle/>
          <a:p>
            <a:r>
              <a:rPr lang="en-US" altLang="zh-CN" dirty="0"/>
              <a:t>Rationale of Spectral Reconstruction</a:t>
            </a:r>
            <a:endParaRPr lang="zh-CN" altLang="en-US" dirty="0"/>
          </a:p>
        </p:txBody>
      </p:sp>
      <p:pic>
        <p:nvPicPr>
          <p:cNvPr id="2050" name="Picture 2" descr="Spectral Reconstruction from RGB Imagery: A Potential Option for Infinite  Spectral Data?">
            <a:extLst>
              <a:ext uri="{FF2B5EF4-FFF2-40B4-BE49-F238E27FC236}">
                <a16:creationId xmlns:a16="http://schemas.microsoft.com/office/drawing/2014/main" id="{7C7C3488-00A0-AD5C-BE9B-2E2C5DAB6B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2558" y="3765285"/>
            <a:ext cx="5877282" cy="2069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74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248"/>
                                        </p:tgtEl>
                                        <p:attrNameLst>
                                          <p:attrName>style.visibility</p:attrName>
                                        </p:attrNameLst>
                                      </p:cBhvr>
                                      <p:to>
                                        <p:strVal val="visible"/>
                                      </p:to>
                                    </p:set>
                                    <p:animEffect transition="in" filter="fade">
                                      <p:cBhvr>
                                        <p:cTn id="18" dur="500"/>
                                        <p:tgtEl>
                                          <p:spTgt spid="324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256"/>
                                        </p:tgtEl>
                                        <p:attrNameLst>
                                          <p:attrName>style.visibility</p:attrName>
                                        </p:attrNameLst>
                                      </p:cBhvr>
                                      <p:to>
                                        <p:strVal val="visible"/>
                                      </p:to>
                                    </p:set>
                                    <p:animEffect transition="in" filter="fade">
                                      <p:cBhvr>
                                        <p:cTn id="21" dur="500"/>
                                        <p:tgtEl>
                                          <p:spTgt spid="325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59"/>
                                        </p:tgtEl>
                                        <p:attrNameLst>
                                          <p:attrName>style.visibility</p:attrName>
                                        </p:attrNameLst>
                                      </p:cBhvr>
                                      <p:to>
                                        <p:strVal val="visible"/>
                                      </p:to>
                                    </p:set>
                                    <p:animEffect transition="in" filter="fade">
                                      <p:cBhvr>
                                        <p:cTn id="24" dur="500"/>
                                        <p:tgtEl>
                                          <p:spTgt spid="3259"/>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54"/>
                                        </p:tgtEl>
                                        <p:attrNameLst>
                                          <p:attrName>style.visibility</p:attrName>
                                        </p:attrNameLst>
                                      </p:cBhvr>
                                      <p:to>
                                        <p:strVal val="visible"/>
                                      </p:to>
                                    </p:set>
                                    <p:animEffect transition="in" filter="fade">
                                      <p:cBhvr>
                                        <p:cTn id="33" dur="500"/>
                                        <p:tgtEl>
                                          <p:spTgt spid="325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55"/>
                                        </p:tgtEl>
                                        <p:attrNameLst>
                                          <p:attrName>style.visibility</p:attrName>
                                        </p:attrNameLst>
                                      </p:cBhvr>
                                      <p:to>
                                        <p:strVal val="visible"/>
                                      </p:to>
                                    </p:set>
                                    <p:animEffect transition="in" filter="fade">
                                      <p:cBhvr>
                                        <p:cTn id="36" dur="500"/>
                                        <p:tgtEl>
                                          <p:spTgt spid="325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10" presetClass="entr" presetSubtype="0" fill="hold" nodeType="withEffect">
                                  <p:stCondLst>
                                    <p:cond delay="0"/>
                                  </p:stCondLst>
                                  <p:childTnLst>
                                    <p:set>
                                      <p:cBhvr>
                                        <p:cTn id="43" dur="1" fill="hold">
                                          <p:stCondLst>
                                            <p:cond delay="0"/>
                                          </p:stCondLst>
                                        </p:cTn>
                                        <p:tgtEl>
                                          <p:spTgt spid="2050"/>
                                        </p:tgtEl>
                                        <p:attrNameLst>
                                          <p:attrName>style.visibility</p:attrName>
                                        </p:attrNameLst>
                                      </p:cBhvr>
                                      <p:to>
                                        <p:strVal val="visible"/>
                                      </p:to>
                                    </p:set>
                                    <p:animEffect transition="in" filter="fade">
                                      <p:cBhvr>
                                        <p:cTn id="4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4" grpId="0" animBg="1"/>
      <p:bldP spid="3255" grpId="0" animBg="1"/>
      <p:bldP spid="3256" grpId="0" animBg="1"/>
      <p:bldP spid="3259" grpId="0"/>
      <p:bldP spid="1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2" name="图片 3261">
            <a:extLst>
              <a:ext uri="{FF2B5EF4-FFF2-40B4-BE49-F238E27FC236}">
                <a16:creationId xmlns:a16="http://schemas.microsoft.com/office/drawing/2014/main" id="{A82CA802-3C2D-DB62-2652-B08B7B5389CA}"/>
              </a:ext>
            </a:extLst>
          </p:cNvPr>
          <p:cNvPicPr>
            <a:picLocks noChangeAspect="1"/>
          </p:cNvPicPr>
          <p:nvPr/>
        </p:nvPicPr>
        <p:blipFill>
          <a:blip r:embed="rId3"/>
          <a:stretch>
            <a:fillRect/>
          </a:stretch>
        </p:blipFill>
        <p:spPr>
          <a:xfrm>
            <a:off x="170596" y="3968328"/>
            <a:ext cx="3963967" cy="770653"/>
          </a:xfrm>
          <a:prstGeom prst="rect">
            <a:avLst/>
          </a:prstGeom>
        </p:spPr>
      </p:pic>
      <p:sp>
        <p:nvSpPr>
          <p:cNvPr id="2" name="文本占位符 1">
            <a:extLst>
              <a:ext uri="{FF2B5EF4-FFF2-40B4-BE49-F238E27FC236}">
                <a16:creationId xmlns:a16="http://schemas.microsoft.com/office/drawing/2014/main" id="{C25DF081-2D95-7AFC-64EB-9E9A14C90764}"/>
              </a:ext>
            </a:extLst>
          </p:cNvPr>
          <p:cNvSpPr>
            <a:spLocks noGrp="1"/>
          </p:cNvSpPr>
          <p:nvPr>
            <p:ph type="body" sz="quarter" idx="10"/>
          </p:nvPr>
        </p:nvSpPr>
        <p:spPr>
          <a:xfrm>
            <a:off x="61937" y="97111"/>
            <a:ext cx="12029725" cy="529569"/>
          </a:xfrm>
        </p:spPr>
        <p:txBody>
          <a:bodyPr/>
          <a:lstStyle/>
          <a:p>
            <a:r>
              <a:rPr lang="en-US" altLang="zh-CN" dirty="0">
                <a:ea typeface="Calibri" panose="020F0502020204030204" pitchFamily="34" charset="0"/>
              </a:rPr>
              <a:t>Our Work: </a:t>
            </a:r>
            <a:r>
              <a:rPr lang="en-US" altLang="zh-CN" dirty="0" err="1">
                <a:ea typeface="Calibri" panose="020F0502020204030204" pitchFamily="34" charset="0"/>
              </a:rPr>
              <a:t>MeatSpec</a:t>
            </a:r>
            <a:endParaRPr lang="zh-CN" altLang="en-US" dirty="0"/>
          </a:p>
        </p:txBody>
      </p:sp>
      <p:sp>
        <p:nvSpPr>
          <p:cNvPr id="7" name="灯片编号占位符 6"/>
          <p:cNvSpPr>
            <a:spLocks noGrp="1"/>
          </p:cNvSpPr>
          <p:nvPr>
            <p:ph type="sldNum" sz="quarter" idx="4294967295"/>
          </p:nvPr>
        </p:nvSpPr>
        <p:spPr>
          <a:xfrm>
            <a:off x="9448800" y="6356350"/>
            <a:ext cx="2743200" cy="365125"/>
          </a:xfrm>
        </p:spPr>
        <p:txBody>
          <a:bodyPr/>
          <a:lstStyle/>
          <a:p>
            <a:fld id="{7691DC72-544D-664B-9B1F-2F70143EC814}" type="slidenum">
              <a:rPr lang="en-US" smtClean="0">
                <a:latin typeface="Calibri" panose="020F0502020204030204" pitchFamily="34" charset="0"/>
                <a:ea typeface="Calibri" panose="020F0502020204030204" pitchFamily="34" charset="0"/>
                <a:cs typeface="Calibri" panose="020F0502020204030204" pitchFamily="34" charset="0"/>
              </a:rPr>
              <a:t>7</a:t>
            </a:fld>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3248" name="图片 3247">
            <a:extLst>
              <a:ext uri="{FF2B5EF4-FFF2-40B4-BE49-F238E27FC236}">
                <a16:creationId xmlns:a16="http://schemas.microsoft.com/office/drawing/2014/main" id="{CA922B34-09EC-DB70-0F43-6FA70A093D32}"/>
              </a:ext>
            </a:extLst>
          </p:cNvPr>
          <p:cNvPicPr>
            <a:picLocks noChangeAspect="1"/>
          </p:cNvPicPr>
          <p:nvPr/>
        </p:nvPicPr>
        <p:blipFill>
          <a:blip r:embed="rId4"/>
          <a:stretch>
            <a:fillRect/>
          </a:stretch>
        </p:blipFill>
        <p:spPr>
          <a:xfrm>
            <a:off x="8581198" y="830603"/>
            <a:ext cx="3042905" cy="1229144"/>
          </a:xfrm>
          <a:prstGeom prst="rect">
            <a:avLst/>
          </a:prstGeom>
        </p:spPr>
      </p:pic>
      <p:pic>
        <p:nvPicPr>
          <p:cNvPr id="3250" name="图片 3249">
            <a:extLst>
              <a:ext uri="{FF2B5EF4-FFF2-40B4-BE49-F238E27FC236}">
                <a16:creationId xmlns:a16="http://schemas.microsoft.com/office/drawing/2014/main" id="{DE57EE98-E64F-9138-AE88-4077504759FA}"/>
              </a:ext>
            </a:extLst>
          </p:cNvPr>
          <p:cNvPicPr>
            <a:picLocks noChangeAspect="1"/>
          </p:cNvPicPr>
          <p:nvPr/>
        </p:nvPicPr>
        <p:blipFill>
          <a:blip r:embed="rId5"/>
          <a:stretch>
            <a:fillRect/>
          </a:stretch>
        </p:blipFill>
        <p:spPr>
          <a:xfrm>
            <a:off x="365941" y="845011"/>
            <a:ext cx="2896426" cy="1200329"/>
          </a:xfrm>
          <a:prstGeom prst="rect">
            <a:avLst/>
          </a:prstGeom>
        </p:spPr>
      </p:pic>
      <p:sp>
        <p:nvSpPr>
          <p:cNvPr id="3252" name="文本框 3251">
            <a:extLst>
              <a:ext uri="{FF2B5EF4-FFF2-40B4-BE49-F238E27FC236}">
                <a16:creationId xmlns:a16="http://schemas.microsoft.com/office/drawing/2014/main" id="{C9A6769E-DF1B-39BF-9AD9-355D69AC766D}"/>
              </a:ext>
            </a:extLst>
          </p:cNvPr>
          <p:cNvSpPr txBox="1"/>
          <p:nvPr/>
        </p:nvSpPr>
        <p:spPr>
          <a:xfrm>
            <a:off x="816070" y="2103107"/>
            <a:ext cx="1996167" cy="369332"/>
          </a:xfrm>
          <a:prstGeom prst="rect">
            <a:avLst/>
          </a:prstGeom>
          <a:noFill/>
        </p:spPr>
        <p:txBody>
          <a:bodyPr wrap="square">
            <a:spAutoFit/>
          </a:bodyPr>
          <a:lstStyle/>
          <a:p>
            <a:pPr algn="ctr"/>
            <a:r>
              <a:rPr kumimoji="1" lang="en-US" altLang="zh-CN" b="1" dirty="0">
                <a:latin typeface="Calibri" panose="020F0502020204030204" pitchFamily="34" charset="0"/>
                <a:ea typeface="Calibri" panose="020F0502020204030204" pitchFamily="34" charset="0"/>
                <a:cs typeface="Calibri" panose="020F0502020204030204" pitchFamily="34" charset="0"/>
              </a:rPr>
              <a:t>Low-quality data</a:t>
            </a:r>
            <a:endParaRPr lang="zh-CN" altLang="en-US" b="1" dirty="0"/>
          </a:p>
        </p:txBody>
      </p:sp>
      <p:sp>
        <p:nvSpPr>
          <p:cNvPr id="3253" name="文本框 3252">
            <a:extLst>
              <a:ext uri="{FF2B5EF4-FFF2-40B4-BE49-F238E27FC236}">
                <a16:creationId xmlns:a16="http://schemas.microsoft.com/office/drawing/2014/main" id="{EB20DAF9-F367-8B06-0607-0C2564AE59D2}"/>
              </a:ext>
            </a:extLst>
          </p:cNvPr>
          <p:cNvSpPr txBox="1"/>
          <p:nvPr/>
        </p:nvSpPr>
        <p:spPr>
          <a:xfrm>
            <a:off x="9104566" y="2103107"/>
            <a:ext cx="1996167" cy="369332"/>
          </a:xfrm>
          <a:prstGeom prst="rect">
            <a:avLst/>
          </a:prstGeom>
          <a:noFill/>
        </p:spPr>
        <p:txBody>
          <a:bodyPr wrap="square">
            <a:spAutoFit/>
          </a:bodyPr>
          <a:lstStyle/>
          <a:p>
            <a:pPr algn="ctr"/>
            <a:r>
              <a:rPr kumimoji="1" lang="en-US" altLang="zh-CN" b="1" dirty="0">
                <a:latin typeface="Calibri" panose="020F0502020204030204" pitchFamily="34" charset="0"/>
                <a:ea typeface="Calibri" panose="020F0502020204030204" pitchFamily="34" charset="0"/>
                <a:cs typeface="Calibri" panose="020F0502020204030204" pitchFamily="34" charset="0"/>
              </a:rPr>
              <a:t>High-quality data</a:t>
            </a:r>
            <a:endParaRPr lang="zh-CN" altLang="en-US" b="1" dirty="0"/>
          </a:p>
        </p:txBody>
      </p:sp>
      <p:sp>
        <p:nvSpPr>
          <p:cNvPr id="3254" name="矩形: 圆角 3253">
            <a:extLst>
              <a:ext uri="{FF2B5EF4-FFF2-40B4-BE49-F238E27FC236}">
                <a16:creationId xmlns:a16="http://schemas.microsoft.com/office/drawing/2014/main" id="{7ABE5447-8CC3-42CC-03D3-58F6822E1C9B}"/>
              </a:ext>
            </a:extLst>
          </p:cNvPr>
          <p:cNvSpPr/>
          <p:nvPr/>
        </p:nvSpPr>
        <p:spPr>
          <a:xfrm>
            <a:off x="4380792" y="1080218"/>
            <a:ext cx="3042904" cy="730568"/>
          </a:xfrm>
          <a:prstGeom prst="roundRect">
            <a:avLst/>
          </a:prstGeom>
          <a:solidFill>
            <a:schemeClr val="tx2">
              <a:lumMod val="90000"/>
              <a:lumOff val="1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altLang="zh-CN" dirty="0"/>
              <a:t>Spectral Reconstruction (SR)</a:t>
            </a:r>
            <a:endParaRPr lang="zh-CN" altLang="en-US" dirty="0"/>
          </a:p>
        </p:txBody>
      </p:sp>
      <p:sp>
        <p:nvSpPr>
          <p:cNvPr id="3255" name="箭头: 右 3254">
            <a:extLst>
              <a:ext uri="{FF2B5EF4-FFF2-40B4-BE49-F238E27FC236}">
                <a16:creationId xmlns:a16="http://schemas.microsoft.com/office/drawing/2014/main" id="{618C7165-F3AF-938D-A72F-D1E6F1930A91}"/>
              </a:ext>
            </a:extLst>
          </p:cNvPr>
          <p:cNvSpPr/>
          <p:nvPr/>
        </p:nvSpPr>
        <p:spPr>
          <a:xfrm>
            <a:off x="3660008" y="1326793"/>
            <a:ext cx="498021" cy="236764"/>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56" name="箭头: 右 3255">
            <a:extLst>
              <a:ext uri="{FF2B5EF4-FFF2-40B4-BE49-F238E27FC236}">
                <a16:creationId xmlns:a16="http://schemas.microsoft.com/office/drawing/2014/main" id="{DF5751A6-8BDB-1674-F011-3CF738C109F0}"/>
              </a:ext>
            </a:extLst>
          </p:cNvPr>
          <p:cNvSpPr/>
          <p:nvPr/>
        </p:nvSpPr>
        <p:spPr>
          <a:xfrm>
            <a:off x="7685536" y="1326793"/>
            <a:ext cx="498021" cy="236764"/>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60" name="矩形 3259">
            <a:extLst>
              <a:ext uri="{FF2B5EF4-FFF2-40B4-BE49-F238E27FC236}">
                <a16:creationId xmlns:a16="http://schemas.microsoft.com/office/drawing/2014/main" id="{11838C42-DD7C-BC6C-305B-E148A8A122BC}"/>
              </a:ext>
            </a:extLst>
          </p:cNvPr>
          <p:cNvSpPr/>
          <p:nvPr/>
        </p:nvSpPr>
        <p:spPr>
          <a:xfrm>
            <a:off x="147130" y="3191770"/>
            <a:ext cx="4010900" cy="3111057"/>
          </a:xfrm>
          <a:prstGeom prst="rect">
            <a:avLst/>
          </a:prstGeom>
          <a:noFill/>
          <a:ln w="381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61" name="文本框 3260">
            <a:extLst>
              <a:ext uri="{FF2B5EF4-FFF2-40B4-BE49-F238E27FC236}">
                <a16:creationId xmlns:a16="http://schemas.microsoft.com/office/drawing/2014/main" id="{9506EA70-05A3-80EB-6BFD-0C1636EF5C94}"/>
              </a:ext>
            </a:extLst>
          </p:cNvPr>
          <p:cNvSpPr txBox="1"/>
          <p:nvPr/>
        </p:nvSpPr>
        <p:spPr>
          <a:xfrm>
            <a:off x="530423" y="3260442"/>
            <a:ext cx="3244314" cy="707886"/>
          </a:xfrm>
          <a:prstGeom prst="rect">
            <a:avLst/>
          </a:prstGeom>
          <a:noFill/>
        </p:spPr>
        <p:txBody>
          <a:bodyPr wrap="square">
            <a:spAutoFit/>
          </a:bodyPr>
          <a:lstStyle/>
          <a:p>
            <a:pPr algn="ctr"/>
            <a:r>
              <a:rPr lang="en-US" altLang="zh-CN" sz="2000" b="1" dirty="0">
                <a:solidFill>
                  <a:srgbClr val="215F9A"/>
                </a:solidFill>
                <a:latin typeface="Calibri" panose="020F0502020204030204" pitchFamily="34" charset="0"/>
                <a:ea typeface="Calibri" panose="020F0502020204030204" pitchFamily="34" charset="0"/>
                <a:cs typeface="Calibri" panose="020F0502020204030204" pitchFamily="34" charset="0"/>
              </a:rPr>
              <a:t>High Similarity of Multispectral Images</a:t>
            </a:r>
          </a:p>
        </p:txBody>
      </p:sp>
      <p:sp>
        <p:nvSpPr>
          <p:cNvPr id="3263" name="矩形 3262">
            <a:extLst>
              <a:ext uri="{FF2B5EF4-FFF2-40B4-BE49-F238E27FC236}">
                <a16:creationId xmlns:a16="http://schemas.microsoft.com/office/drawing/2014/main" id="{BECB8A26-A0CA-710F-D1EC-D86117FF65F6}"/>
              </a:ext>
            </a:extLst>
          </p:cNvPr>
          <p:cNvSpPr/>
          <p:nvPr/>
        </p:nvSpPr>
        <p:spPr>
          <a:xfrm>
            <a:off x="4283702" y="3191770"/>
            <a:ext cx="3401835" cy="3111057"/>
          </a:xfrm>
          <a:prstGeom prst="rect">
            <a:avLst/>
          </a:prstGeom>
          <a:noFill/>
          <a:ln w="381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64" name="文本框 3263">
            <a:extLst>
              <a:ext uri="{FF2B5EF4-FFF2-40B4-BE49-F238E27FC236}">
                <a16:creationId xmlns:a16="http://schemas.microsoft.com/office/drawing/2014/main" id="{8E313198-8820-741C-DC9E-5E2B13756C29}"/>
              </a:ext>
            </a:extLst>
          </p:cNvPr>
          <p:cNvSpPr txBox="1"/>
          <p:nvPr/>
        </p:nvSpPr>
        <p:spPr>
          <a:xfrm>
            <a:off x="4283702" y="3291460"/>
            <a:ext cx="3401835" cy="707886"/>
          </a:xfrm>
          <a:prstGeom prst="rect">
            <a:avLst/>
          </a:prstGeom>
          <a:noFill/>
        </p:spPr>
        <p:txBody>
          <a:bodyPr wrap="square">
            <a:spAutoFit/>
          </a:bodyPr>
          <a:lstStyle/>
          <a:p>
            <a:pPr algn="ctr"/>
            <a:r>
              <a:rPr lang="en-US" altLang="zh-CN" sz="2000" b="1" dirty="0">
                <a:solidFill>
                  <a:srgbClr val="215F9A"/>
                </a:solidFill>
                <a:latin typeface="Calibri" panose="020F0502020204030204" pitchFamily="34" charset="0"/>
                <a:ea typeface="Calibri" panose="020F0502020204030204" pitchFamily="34" charset="0"/>
                <a:cs typeface="Calibri" panose="020F0502020204030204" pitchFamily="34" charset="0"/>
              </a:rPr>
              <a:t>Full-Band Reconstruction Error</a:t>
            </a:r>
          </a:p>
        </p:txBody>
      </p:sp>
      <p:sp>
        <p:nvSpPr>
          <p:cNvPr id="3265" name="矩形 3264">
            <a:extLst>
              <a:ext uri="{FF2B5EF4-FFF2-40B4-BE49-F238E27FC236}">
                <a16:creationId xmlns:a16="http://schemas.microsoft.com/office/drawing/2014/main" id="{9431D5EC-AA00-385C-59B8-C14B136AEC2F}"/>
              </a:ext>
            </a:extLst>
          </p:cNvPr>
          <p:cNvSpPr/>
          <p:nvPr/>
        </p:nvSpPr>
        <p:spPr>
          <a:xfrm>
            <a:off x="7811208" y="3191770"/>
            <a:ext cx="4091361" cy="3111057"/>
          </a:xfrm>
          <a:prstGeom prst="rect">
            <a:avLst/>
          </a:prstGeom>
          <a:noFill/>
          <a:ln w="381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66" name="文本框 3265">
            <a:extLst>
              <a:ext uri="{FF2B5EF4-FFF2-40B4-BE49-F238E27FC236}">
                <a16:creationId xmlns:a16="http://schemas.microsoft.com/office/drawing/2014/main" id="{CDAF8618-2FDC-A9DF-74F3-DB14889F53C0}"/>
              </a:ext>
            </a:extLst>
          </p:cNvPr>
          <p:cNvSpPr txBox="1"/>
          <p:nvPr/>
        </p:nvSpPr>
        <p:spPr>
          <a:xfrm>
            <a:off x="7685536" y="3270959"/>
            <a:ext cx="4298857" cy="400110"/>
          </a:xfrm>
          <a:prstGeom prst="rect">
            <a:avLst/>
          </a:prstGeom>
          <a:noFill/>
        </p:spPr>
        <p:txBody>
          <a:bodyPr wrap="square">
            <a:spAutoFit/>
          </a:bodyPr>
          <a:lstStyle/>
          <a:p>
            <a:pPr algn="ctr"/>
            <a:r>
              <a:rPr lang="en-US" altLang="zh-CN" sz="2000" b="1" dirty="0">
                <a:solidFill>
                  <a:srgbClr val="215F9A"/>
                </a:solidFill>
                <a:latin typeface="Calibri" panose="020F0502020204030204" pitchFamily="34" charset="0"/>
                <a:ea typeface="Calibri" panose="020F0502020204030204" pitchFamily="34" charset="0"/>
                <a:cs typeface="Calibri" panose="020F0502020204030204" pitchFamily="34" charset="0"/>
              </a:rPr>
              <a:t> Lack Spectral Reconstruction Dataset</a:t>
            </a:r>
          </a:p>
        </p:txBody>
      </p:sp>
      <p:pic>
        <p:nvPicPr>
          <p:cNvPr id="4098" name="Picture 2" descr="VIS-NIR hyperspectral imager - Optosky">
            <a:extLst>
              <a:ext uri="{FF2B5EF4-FFF2-40B4-BE49-F238E27FC236}">
                <a16:creationId xmlns:a16="http://schemas.microsoft.com/office/drawing/2014/main" id="{A1BCAA36-CE13-DE72-B9BF-1FABEF5475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413" b="17898"/>
          <a:stretch/>
        </p:blipFill>
        <p:spPr bwMode="auto">
          <a:xfrm>
            <a:off x="10711740" y="3944899"/>
            <a:ext cx="862208" cy="557750"/>
          </a:xfrm>
          <a:prstGeom prst="rect">
            <a:avLst/>
          </a:prstGeom>
          <a:ln w="28575" cap="sq">
            <a:solidFill>
              <a:schemeClr val="tx2">
                <a:lumMod val="75000"/>
                <a:lumOff val="2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272" name="图片 3271">
            <a:extLst>
              <a:ext uri="{FF2B5EF4-FFF2-40B4-BE49-F238E27FC236}">
                <a16:creationId xmlns:a16="http://schemas.microsoft.com/office/drawing/2014/main" id="{02EB09A8-FD4F-E139-0496-27E08A460BD7}"/>
              </a:ext>
            </a:extLst>
          </p:cNvPr>
          <p:cNvPicPr>
            <a:picLocks noChangeAspect="1"/>
          </p:cNvPicPr>
          <p:nvPr/>
        </p:nvPicPr>
        <p:blipFill>
          <a:blip r:embed="rId7"/>
          <a:stretch>
            <a:fillRect/>
          </a:stretch>
        </p:blipFill>
        <p:spPr>
          <a:xfrm>
            <a:off x="8320531" y="3946992"/>
            <a:ext cx="733881" cy="557750"/>
          </a:xfrm>
          <a:prstGeom prst="rect">
            <a:avLst/>
          </a:prstGeom>
          <a:ln w="28575" cap="sq">
            <a:solidFill>
              <a:srgbClr val="E0A800"/>
            </a:solidFill>
            <a:prstDash val="solid"/>
            <a:miter lim="800000"/>
          </a:ln>
          <a:effectLst>
            <a:outerShdw blurRad="50800" dist="38100" dir="2700000" algn="tl" rotWithShape="0">
              <a:srgbClr val="000000">
                <a:alpha val="43000"/>
              </a:srgbClr>
            </a:outerShdw>
          </a:effectLst>
        </p:spPr>
      </p:pic>
      <p:sp>
        <p:nvSpPr>
          <p:cNvPr id="3274" name="文本框 3273">
            <a:extLst>
              <a:ext uri="{FF2B5EF4-FFF2-40B4-BE49-F238E27FC236}">
                <a16:creationId xmlns:a16="http://schemas.microsoft.com/office/drawing/2014/main" id="{7AB82814-532F-7B13-5110-65D95E9DB5F4}"/>
              </a:ext>
            </a:extLst>
          </p:cNvPr>
          <p:cNvSpPr txBox="1"/>
          <p:nvPr/>
        </p:nvSpPr>
        <p:spPr>
          <a:xfrm>
            <a:off x="8350694" y="3649652"/>
            <a:ext cx="673553" cy="338554"/>
          </a:xfrm>
          <a:prstGeom prst="rect">
            <a:avLst/>
          </a:prstGeom>
          <a:noFill/>
        </p:spPr>
        <p:txBody>
          <a:bodyPr wrap="square">
            <a:spAutoFit/>
          </a:bodyPr>
          <a:lstStyle/>
          <a:p>
            <a:pPr algn="ctr"/>
            <a:r>
              <a:rPr kumimoji="1" lang="en-US" altLang="zh-CN" sz="1600" b="1" dirty="0">
                <a:latin typeface="Calibri" panose="020F0502020204030204" pitchFamily="34" charset="0"/>
                <a:ea typeface="Calibri" panose="020F0502020204030204" pitchFamily="34" charset="0"/>
                <a:cs typeface="Calibri" panose="020F0502020204030204" pitchFamily="34" charset="0"/>
              </a:rPr>
              <a:t>MSI</a:t>
            </a:r>
            <a:endParaRPr lang="zh-CN" altLang="en-US" sz="1600" b="1" dirty="0"/>
          </a:p>
        </p:txBody>
      </p:sp>
      <p:sp>
        <p:nvSpPr>
          <p:cNvPr id="3275" name="文本框 3274">
            <a:extLst>
              <a:ext uri="{FF2B5EF4-FFF2-40B4-BE49-F238E27FC236}">
                <a16:creationId xmlns:a16="http://schemas.microsoft.com/office/drawing/2014/main" id="{F4424540-FE6A-8C90-A101-884E900BDB1D}"/>
              </a:ext>
            </a:extLst>
          </p:cNvPr>
          <p:cNvSpPr txBox="1"/>
          <p:nvPr/>
        </p:nvSpPr>
        <p:spPr>
          <a:xfrm>
            <a:off x="10806067" y="3646837"/>
            <a:ext cx="673553" cy="338554"/>
          </a:xfrm>
          <a:prstGeom prst="rect">
            <a:avLst/>
          </a:prstGeom>
          <a:noFill/>
        </p:spPr>
        <p:txBody>
          <a:bodyPr wrap="square">
            <a:spAutoFit/>
          </a:bodyPr>
          <a:lstStyle/>
          <a:p>
            <a:pPr algn="ctr"/>
            <a:r>
              <a:rPr kumimoji="1" lang="en-US" altLang="zh-CN" sz="1600" b="1" dirty="0">
                <a:latin typeface="Calibri" panose="020F0502020204030204" pitchFamily="34" charset="0"/>
                <a:ea typeface="Calibri" panose="020F0502020204030204" pitchFamily="34" charset="0"/>
                <a:cs typeface="Calibri" panose="020F0502020204030204" pitchFamily="34" charset="0"/>
              </a:rPr>
              <a:t>HSI</a:t>
            </a:r>
            <a:endParaRPr lang="zh-CN" altLang="en-US" sz="1600" b="1" dirty="0"/>
          </a:p>
        </p:txBody>
      </p:sp>
      <p:cxnSp>
        <p:nvCxnSpPr>
          <p:cNvPr id="3277" name="直接箭头连接符 3276">
            <a:extLst>
              <a:ext uri="{FF2B5EF4-FFF2-40B4-BE49-F238E27FC236}">
                <a16:creationId xmlns:a16="http://schemas.microsoft.com/office/drawing/2014/main" id="{F4A6EE95-11F5-98CF-2385-C18C0401523C}"/>
              </a:ext>
            </a:extLst>
          </p:cNvPr>
          <p:cNvCxnSpPr>
            <a:cxnSpLocks/>
            <a:stCxn id="3272" idx="3"/>
            <a:endCxn id="4098" idx="1"/>
          </p:cNvCxnSpPr>
          <p:nvPr/>
        </p:nvCxnSpPr>
        <p:spPr>
          <a:xfrm flipV="1">
            <a:off x="9054412" y="4223774"/>
            <a:ext cx="1657328" cy="2093"/>
          </a:xfrm>
          <a:prstGeom prst="straightConnector1">
            <a:avLst/>
          </a:prstGeom>
          <a:ln w="2857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279" name="文本框 3278">
            <a:extLst>
              <a:ext uri="{FF2B5EF4-FFF2-40B4-BE49-F238E27FC236}">
                <a16:creationId xmlns:a16="http://schemas.microsoft.com/office/drawing/2014/main" id="{13E6BA6F-2D04-41E6-D124-0032FEEED1FE}"/>
              </a:ext>
            </a:extLst>
          </p:cNvPr>
          <p:cNvSpPr txBox="1"/>
          <p:nvPr/>
        </p:nvSpPr>
        <p:spPr>
          <a:xfrm>
            <a:off x="9175640" y="3843563"/>
            <a:ext cx="1320545" cy="369332"/>
          </a:xfrm>
          <a:prstGeom prst="rect">
            <a:avLst/>
          </a:prstGeom>
          <a:noFill/>
        </p:spPr>
        <p:txBody>
          <a:bodyPr wrap="square">
            <a:spAutoFit/>
          </a:bodyPr>
          <a:lstStyle/>
          <a:p>
            <a:pPr algn="ctr"/>
            <a:r>
              <a:rPr lang="en-US" altLang="zh-CN" dirty="0">
                <a:latin typeface="Calibri" panose="020F0502020204030204" pitchFamily="34" charset="0"/>
                <a:ea typeface="Calibri" panose="020F0502020204030204" pitchFamily="34" charset="0"/>
                <a:cs typeface="Calibri" panose="020F0502020204030204" pitchFamily="34" charset="0"/>
              </a:rPr>
              <a:t>Paired data</a:t>
            </a:r>
            <a:endParaRPr lang="zh-CN" altLang="en-US" dirty="0">
              <a:latin typeface="Calibri" panose="020F0502020204030204" pitchFamily="34" charset="0"/>
              <a:cs typeface="Calibri" panose="020F0502020204030204" pitchFamily="34" charset="0"/>
            </a:endParaRPr>
          </a:p>
        </p:txBody>
      </p:sp>
      <p:sp>
        <p:nvSpPr>
          <p:cNvPr id="3281" name="文本框 3280">
            <a:extLst>
              <a:ext uri="{FF2B5EF4-FFF2-40B4-BE49-F238E27FC236}">
                <a16:creationId xmlns:a16="http://schemas.microsoft.com/office/drawing/2014/main" id="{52A3A50A-765A-BC58-8FC6-9030307787CC}"/>
              </a:ext>
            </a:extLst>
          </p:cNvPr>
          <p:cNvSpPr txBox="1"/>
          <p:nvPr/>
        </p:nvSpPr>
        <p:spPr>
          <a:xfrm>
            <a:off x="7861219" y="4611350"/>
            <a:ext cx="3991337" cy="369332"/>
          </a:xfrm>
          <a:prstGeom prst="rect">
            <a:avLst/>
          </a:prstGeom>
          <a:noFill/>
        </p:spPr>
        <p:txBody>
          <a:bodyPr wrap="square">
            <a:spAutoFit/>
          </a:bodyPr>
          <a:lstStyle/>
          <a:p>
            <a:pPr marL="285750" indent="-285750">
              <a:buFont typeface="Wingdings" panose="05000000000000000000" pitchFamily="2" charset="2"/>
              <a:buChar char="L"/>
            </a:pPr>
            <a:r>
              <a:rPr lang="en-US" altLang="zh-CN" dirty="0">
                <a:latin typeface="Calibri" panose="020F0502020204030204" pitchFamily="34" charset="0"/>
                <a:ea typeface="Calibri" panose="020F0502020204030204" pitchFamily="34" charset="0"/>
                <a:cs typeface="Calibri" panose="020F0502020204030204" pitchFamily="34" charset="0"/>
              </a:rPr>
              <a:t>Diverse </a:t>
            </a:r>
            <a:r>
              <a:rPr lang="en-US" altLang="zh-CN" b="1" dirty="0">
                <a:latin typeface="Calibri" panose="020F0502020204030204" pitchFamily="34" charset="0"/>
                <a:ea typeface="Calibri" panose="020F0502020204030204" pitchFamily="34" charset="0"/>
                <a:cs typeface="Calibri" panose="020F0502020204030204" pitchFamily="34" charset="0"/>
              </a:rPr>
              <a:t>field-of-view</a:t>
            </a:r>
            <a:r>
              <a:rPr lang="en-US" altLang="zh-CN" dirty="0">
                <a:latin typeface="Calibri" panose="020F0502020204030204" pitchFamily="34" charset="0"/>
                <a:ea typeface="Calibri" panose="020F0502020204030204" pitchFamily="34" charset="0"/>
                <a:cs typeface="Calibri" panose="020F0502020204030204" pitchFamily="34" charset="0"/>
              </a:rPr>
              <a:t> and </a:t>
            </a:r>
            <a:r>
              <a:rPr lang="en-US" altLang="zh-CN" b="1" dirty="0">
                <a:latin typeface="Calibri" panose="020F0502020204030204" pitchFamily="34" charset="0"/>
                <a:ea typeface="Calibri" panose="020F0502020204030204" pitchFamily="34" charset="0"/>
                <a:cs typeface="Calibri" panose="020F0502020204030204" pitchFamily="34" charset="0"/>
              </a:rPr>
              <a:t>focal length</a:t>
            </a:r>
            <a:endParaRPr lang="zh-CN" altLang="en-US" b="1" dirty="0">
              <a:latin typeface="Calibri" panose="020F0502020204030204" pitchFamily="34" charset="0"/>
              <a:cs typeface="Calibri" panose="020F0502020204030204" pitchFamily="34" charset="0"/>
            </a:endParaRPr>
          </a:p>
        </p:txBody>
      </p:sp>
      <p:sp>
        <p:nvSpPr>
          <p:cNvPr id="3284" name="乘号 3283">
            <a:extLst>
              <a:ext uri="{FF2B5EF4-FFF2-40B4-BE49-F238E27FC236}">
                <a16:creationId xmlns:a16="http://schemas.microsoft.com/office/drawing/2014/main" id="{A6CAFE15-9EF9-AF03-FAA6-468907853A33}"/>
              </a:ext>
            </a:extLst>
          </p:cNvPr>
          <p:cNvSpPr/>
          <p:nvPr/>
        </p:nvSpPr>
        <p:spPr>
          <a:xfrm>
            <a:off x="9696888" y="4061853"/>
            <a:ext cx="355607" cy="355607"/>
          </a:xfrm>
          <a:prstGeom prst="mathMultiply">
            <a:avLst>
              <a:gd name="adj1" fmla="val 14337"/>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89" name="文本框 3288">
            <a:extLst>
              <a:ext uri="{FF2B5EF4-FFF2-40B4-BE49-F238E27FC236}">
                <a16:creationId xmlns:a16="http://schemas.microsoft.com/office/drawing/2014/main" id="{5DF26235-0545-98B2-97BE-58B2FD222BED}"/>
              </a:ext>
            </a:extLst>
          </p:cNvPr>
          <p:cNvSpPr txBox="1"/>
          <p:nvPr/>
        </p:nvSpPr>
        <p:spPr>
          <a:xfrm>
            <a:off x="1257497" y="2709987"/>
            <a:ext cx="9454243" cy="400110"/>
          </a:xfrm>
          <a:prstGeom prst="rect">
            <a:avLst/>
          </a:prstGeom>
          <a:noFill/>
        </p:spPr>
        <p:txBody>
          <a:bodyPr wrap="square">
            <a:spAutoFit/>
          </a:bodyPr>
          <a:lstStyle/>
          <a:p>
            <a:pPr algn="ctr"/>
            <a:r>
              <a:rPr lang="en-US" altLang="zh-CN" sz="2000" dirty="0">
                <a:solidFill>
                  <a:srgbClr val="C00000"/>
                </a:solidFill>
              </a:rPr>
              <a:t>Applying SR on meat adulteration detection task faces several challenges!</a:t>
            </a:r>
            <a:endParaRPr lang="zh-CN" altLang="en-US" sz="2000" dirty="0">
              <a:solidFill>
                <a:srgbClr val="C00000"/>
              </a:solidFill>
            </a:endParaRPr>
          </a:p>
        </p:txBody>
      </p:sp>
      <p:sp>
        <p:nvSpPr>
          <p:cNvPr id="3290" name="箭头: 下 3289">
            <a:extLst>
              <a:ext uri="{FF2B5EF4-FFF2-40B4-BE49-F238E27FC236}">
                <a16:creationId xmlns:a16="http://schemas.microsoft.com/office/drawing/2014/main" id="{8B0C684B-EA8F-9D81-A83E-D5C629050968}"/>
              </a:ext>
            </a:extLst>
          </p:cNvPr>
          <p:cNvSpPr/>
          <p:nvPr/>
        </p:nvSpPr>
        <p:spPr>
          <a:xfrm>
            <a:off x="5436920" y="2059747"/>
            <a:ext cx="969724" cy="49989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229147A4-7603-D12A-FBC8-357835A7EF8E}"/>
              </a:ext>
            </a:extLst>
          </p:cNvPr>
          <p:cNvPicPr>
            <a:picLocks noChangeAspect="1"/>
          </p:cNvPicPr>
          <p:nvPr/>
        </p:nvPicPr>
        <p:blipFill rotWithShape="1">
          <a:blip r:embed="rId8"/>
          <a:srcRect l="11869" t="30563" r="14254" b="16241"/>
          <a:stretch/>
        </p:blipFill>
        <p:spPr>
          <a:xfrm>
            <a:off x="323470" y="4842316"/>
            <a:ext cx="3666141" cy="1170673"/>
          </a:xfrm>
          <a:prstGeom prst="rect">
            <a:avLst/>
          </a:prstGeom>
        </p:spPr>
      </p:pic>
      <p:pic>
        <p:nvPicPr>
          <p:cNvPr id="9" name="图片 8">
            <a:extLst>
              <a:ext uri="{FF2B5EF4-FFF2-40B4-BE49-F238E27FC236}">
                <a16:creationId xmlns:a16="http://schemas.microsoft.com/office/drawing/2014/main" id="{8B77FD71-1D3E-9853-A61C-5DEACE1B7E20}"/>
              </a:ext>
            </a:extLst>
          </p:cNvPr>
          <p:cNvPicPr>
            <a:picLocks noChangeAspect="1"/>
          </p:cNvPicPr>
          <p:nvPr/>
        </p:nvPicPr>
        <p:blipFill rotWithShape="1">
          <a:blip r:embed="rId9"/>
          <a:srcRect r="53401"/>
          <a:stretch/>
        </p:blipFill>
        <p:spPr>
          <a:xfrm>
            <a:off x="5116785" y="4916278"/>
            <a:ext cx="1920028" cy="1291750"/>
          </a:xfrm>
          <a:prstGeom prst="rect">
            <a:avLst/>
          </a:prstGeom>
        </p:spPr>
      </p:pic>
      <p:pic>
        <p:nvPicPr>
          <p:cNvPr id="33" name="图片 32">
            <a:extLst>
              <a:ext uri="{FF2B5EF4-FFF2-40B4-BE49-F238E27FC236}">
                <a16:creationId xmlns:a16="http://schemas.microsoft.com/office/drawing/2014/main" id="{59710B5E-DECA-46B3-519D-9A1BF90F4554}"/>
              </a:ext>
            </a:extLst>
          </p:cNvPr>
          <p:cNvPicPr>
            <a:picLocks noChangeAspect="1"/>
          </p:cNvPicPr>
          <p:nvPr/>
        </p:nvPicPr>
        <p:blipFill>
          <a:blip r:embed="rId10"/>
          <a:stretch>
            <a:fillRect/>
          </a:stretch>
        </p:blipFill>
        <p:spPr>
          <a:xfrm>
            <a:off x="4501384" y="3699401"/>
            <a:ext cx="3073739" cy="1216877"/>
          </a:xfrm>
          <a:prstGeom prst="rect">
            <a:avLst/>
          </a:prstGeom>
        </p:spPr>
      </p:pic>
      <p:pic>
        <p:nvPicPr>
          <p:cNvPr id="35" name="图片 34">
            <a:extLst>
              <a:ext uri="{FF2B5EF4-FFF2-40B4-BE49-F238E27FC236}">
                <a16:creationId xmlns:a16="http://schemas.microsoft.com/office/drawing/2014/main" id="{C35E6BD5-FD97-09C9-37C9-BC97935E3FA0}"/>
              </a:ext>
            </a:extLst>
          </p:cNvPr>
          <p:cNvPicPr>
            <a:picLocks noChangeAspect="1"/>
          </p:cNvPicPr>
          <p:nvPr/>
        </p:nvPicPr>
        <p:blipFill rotWithShape="1">
          <a:blip r:embed="rId11"/>
          <a:srcRect l="14175" t="48154" r="14195" b="1"/>
          <a:stretch/>
        </p:blipFill>
        <p:spPr>
          <a:xfrm>
            <a:off x="8007093" y="5034205"/>
            <a:ext cx="3751966" cy="1005885"/>
          </a:xfrm>
          <a:prstGeom prst="rect">
            <a:avLst/>
          </a:prstGeom>
        </p:spPr>
      </p:pic>
    </p:spTree>
    <p:extLst>
      <p:ext uri="{BB962C8B-B14F-4D97-AF65-F5344CB8AC3E}">
        <p14:creationId xmlns:p14="http://schemas.microsoft.com/office/powerpoint/2010/main" val="388933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62"/>
                                        </p:tgtEl>
                                        <p:attrNameLst>
                                          <p:attrName>style.visibility</p:attrName>
                                        </p:attrNameLst>
                                      </p:cBhvr>
                                      <p:to>
                                        <p:strVal val="visible"/>
                                      </p:to>
                                    </p:set>
                                    <p:animEffect transition="in" filter="fade">
                                      <p:cBhvr>
                                        <p:cTn id="7" dur="500"/>
                                        <p:tgtEl>
                                          <p:spTgt spid="32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60"/>
                                        </p:tgtEl>
                                        <p:attrNameLst>
                                          <p:attrName>style.visibility</p:attrName>
                                        </p:attrNameLst>
                                      </p:cBhvr>
                                      <p:to>
                                        <p:strVal val="visible"/>
                                      </p:to>
                                    </p:set>
                                    <p:animEffect transition="in" filter="fade">
                                      <p:cBhvr>
                                        <p:cTn id="10" dur="500"/>
                                        <p:tgtEl>
                                          <p:spTgt spid="32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61"/>
                                        </p:tgtEl>
                                        <p:attrNameLst>
                                          <p:attrName>style.visibility</p:attrName>
                                        </p:attrNameLst>
                                      </p:cBhvr>
                                      <p:to>
                                        <p:strVal val="visible"/>
                                      </p:to>
                                    </p:set>
                                    <p:animEffect transition="in" filter="fade">
                                      <p:cBhvr>
                                        <p:cTn id="13" dur="500"/>
                                        <p:tgtEl>
                                          <p:spTgt spid="3261"/>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63"/>
                                        </p:tgtEl>
                                        <p:attrNameLst>
                                          <p:attrName>style.visibility</p:attrName>
                                        </p:attrNameLst>
                                      </p:cBhvr>
                                      <p:to>
                                        <p:strVal val="visible"/>
                                      </p:to>
                                    </p:set>
                                    <p:animEffect transition="in" filter="fade">
                                      <p:cBhvr>
                                        <p:cTn id="21" dur="500"/>
                                        <p:tgtEl>
                                          <p:spTgt spid="326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64"/>
                                        </p:tgtEl>
                                        <p:attrNameLst>
                                          <p:attrName>style.visibility</p:attrName>
                                        </p:attrNameLst>
                                      </p:cBhvr>
                                      <p:to>
                                        <p:strVal val="visible"/>
                                      </p:to>
                                    </p:set>
                                    <p:animEffect transition="in" filter="fade">
                                      <p:cBhvr>
                                        <p:cTn id="24" dur="500"/>
                                        <p:tgtEl>
                                          <p:spTgt spid="3264"/>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265"/>
                                        </p:tgtEl>
                                        <p:attrNameLst>
                                          <p:attrName>style.visibility</p:attrName>
                                        </p:attrNameLst>
                                      </p:cBhvr>
                                      <p:to>
                                        <p:strVal val="visible"/>
                                      </p:to>
                                    </p:set>
                                    <p:animEffect transition="in" filter="fade">
                                      <p:cBhvr>
                                        <p:cTn id="35" dur="500"/>
                                        <p:tgtEl>
                                          <p:spTgt spid="326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266"/>
                                        </p:tgtEl>
                                        <p:attrNameLst>
                                          <p:attrName>style.visibility</p:attrName>
                                        </p:attrNameLst>
                                      </p:cBhvr>
                                      <p:to>
                                        <p:strVal val="visible"/>
                                      </p:to>
                                    </p:set>
                                    <p:animEffect transition="in" filter="fade">
                                      <p:cBhvr>
                                        <p:cTn id="38" dur="500"/>
                                        <p:tgtEl>
                                          <p:spTgt spid="3266"/>
                                        </p:tgtEl>
                                      </p:cBhvr>
                                    </p:animEffect>
                                  </p:childTnLst>
                                </p:cTn>
                              </p:par>
                              <p:par>
                                <p:cTn id="39" presetID="10" presetClass="entr" presetSubtype="0" fill="hold" nodeType="withEffect">
                                  <p:stCondLst>
                                    <p:cond delay="0"/>
                                  </p:stCondLst>
                                  <p:childTnLst>
                                    <p:set>
                                      <p:cBhvr>
                                        <p:cTn id="40" dur="1" fill="hold">
                                          <p:stCondLst>
                                            <p:cond delay="0"/>
                                          </p:stCondLst>
                                        </p:cTn>
                                        <p:tgtEl>
                                          <p:spTgt spid="4098"/>
                                        </p:tgtEl>
                                        <p:attrNameLst>
                                          <p:attrName>style.visibility</p:attrName>
                                        </p:attrNameLst>
                                      </p:cBhvr>
                                      <p:to>
                                        <p:strVal val="visible"/>
                                      </p:to>
                                    </p:set>
                                    <p:animEffect transition="in" filter="fade">
                                      <p:cBhvr>
                                        <p:cTn id="41" dur="500"/>
                                        <p:tgtEl>
                                          <p:spTgt spid="4098"/>
                                        </p:tgtEl>
                                      </p:cBhvr>
                                    </p:animEffect>
                                  </p:childTnLst>
                                </p:cTn>
                              </p:par>
                              <p:par>
                                <p:cTn id="42" presetID="10" presetClass="entr" presetSubtype="0" fill="hold" nodeType="withEffect">
                                  <p:stCondLst>
                                    <p:cond delay="0"/>
                                  </p:stCondLst>
                                  <p:childTnLst>
                                    <p:set>
                                      <p:cBhvr>
                                        <p:cTn id="43" dur="1" fill="hold">
                                          <p:stCondLst>
                                            <p:cond delay="0"/>
                                          </p:stCondLst>
                                        </p:cTn>
                                        <p:tgtEl>
                                          <p:spTgt spid="3272"/>
                                        </p:tgtEl>
                                        <p:attrNameLst>
                                          <p:attrName>style.visibility</p:attrName>
                                        </p:attrNameLst>
                                      </p:cBhvr>
                                      <p:to>
                                        <p:strVal val="visible"/>
                                      </p:to>
                                    </p:set>
                                    <p:animEffect transition="in" filter="fade">
                                      <p:cBhvr>
                                        <p:cTn id="44" dur="500"/>
                                        <p:tgtEl>
                                          <p:spTgt spid="327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274"/>
                                        </p:tgtEl>
                                        <p:attrNameLst>
                                          <p:attrName>style.visibility</p:attrName>
                                        </p:attrNameLst>
                                      </p:cBhvr>
                                      <p:to>
                                        <p:strVal val="visible"/>
                                      </p:to>
                                    </p:set>
                                    <p:animEffect transition="in" filter="fade">
                                      <p:cBhvr>
                                        <p:cTn id="47" dur="500"/>
                                        <p:tgtEl>
                                          <p:spTgt spid="327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275"/>
                                        </p:tgtEl>
                                        <p:attrNameLst>
                                          <p:attrName>style.visibility</p:attrName>
                                        </p:attrNameLst>
                                      </p:cBhvr>
                                      <p:to>
                                        <p:strVal val="visible"/>
                                      </p:to>
                                    </p:set>
                                    <p:animEffect transition="in" filter="fade">
                                      <p:cBhvr>
                                        <p:cTn id="50" dur="500"/>
                                        <p:tgtEl>
                                          <p:spTgt spid="3275"/>
                                        </p:tgtEl>
                                      </p:cBhvr>
                                    </p:animEffect>
                                  </p:childTnLst>
                                </p:cTn>
                              </p:par>
                              <p:par>
                                <p:cTn id="51" presetID="10" presetClass="entr" presetSubtype="0" fill="hold" nodeType="withEffect">
                                  <p:stCondLst>
                                    <p:cond delay="0"/>
                                  </p:stCondLst>
                                  <p:childTnLst>
                                    <p:set>
                                      <p:cBhvr>
                                        <p:cTn id="52" dur="1" fill="hold">
                                          <p:stCondLst>
                                            <p:cond delay="0"/>
                                          </p:stCondLst>
                                        </p:cTn>
                                        <p:tgtEl>
                                          <p:spTgt spid="3277"/>
                                        </p:tgtEl>
                                        <p:attrNameLst>
                                          <p:attrName>style.visibility</p:attrName>
                                        </p:attrNameLst>
                                      </p:cBhvr>
                                      <p:to>
                                        <p:strVal val="visible"/>
                                      </p:to>
                                    </p:set>
                                    <p:animEffect transition="in" filter="fade">
                                      <p:cBhvr>
                                        <p:cTn id="53" dur="500"/>
                                        <p:tgtEl>
                                          <p:spTgt spid="327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279"/>
                                        </p:tgtEl>
                                        <p:attrNameLst>
                                          <p:attrName>style.visibility</p:attrName>
                                        </p:attrNameLst>
                                      </p:cBhvr>
                                      <p:to>
                                        <p:strVal val="visible"/>
                                      </p:to>
                                    </p:set>
                                    <p:animEffect transition="in" filter="fade">
                                      <p:cBhvr>
                                        <p:cTn id="56" dur="500"/>
                                        <p:tgtEl>
                                          <p:spTgt spid="327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281"/>
                                        </p:tgtEl>
                                        <p:attrNameLst>
                                          <p:attrName>style.visibility</p:attrName>
                                        </p:attrNameLst>
                                      </p:cBhvr>
                                      <p:to>
                                        <p:strVal val="visible"/>
                                      </p:to>
                                    </p:set>
                                    <p:animEffect transition="in" filter="fade">
                                      <p:cBhvr>
                                        <p:cTn id="59" dur="500"/>
                                        <p:tgtEl>
                                          <p:spTgt spid="328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284"/>
                                        </p:tgtEl>
                                        <p:attrNameLst>
                                          <p:attrName>style.visibility</p:attrName>
                                        </p:attrNameLst>
                                      </p:cBhvr>
                                      <p:to>
                                        <p:strVal val="visible"/>
                                      </p:to>
                                    </p:set>
                                    <p:animEffect transition="in" filter="fade">
                                      <p:cBhvr>
                                        <p:cTn id="62" dur="500"/>
                                        <p:tgtEl>
                                          <p:spTgt spid="3284"/>
                                        </p:tgtEl>
                                      </p:cBhvr>
                                    </p:animEffect>
                                  </p:childTnLst>
                                </p:cTn>
                              </p:par>
                              <p:par>
                                <p:cTn id="63" presetID="10"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0" grpId="0" animBg="1"/>
      <p:bldP spid="3261" grpId="0"/>
      <p:bldP spid="3263" grpId="0" animBg="1"/>
      <p:bldP spid="3264" grpId="0"/>
      <p:bldP spid="3265" grpId="0" animBg="1"/>
      <p:bldP spid="3266" grpId="0"/>
      <p:bldP spid="3274" grpId="0"/>
      <p:bldP spid="3275" grpId="0"/>
      <p:bldP spid="3279" grpId="0"/>
      <p:bldP spid="3281" grpId="0"/>
      <p:bldP spid="328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25DF081-2D95-7AFC-64EB-9E9A14C90764}"/>
              </a:ext>
            </a:extLst>
          </p:cNvPr>
          <p:cNvSpPr>
            <a:spLocks noGrp="1"/>
          </p:cNvSpPr>
          <p:nvPr>
            <p:ph type="body" sz="quarter" idx="10"/>
          </p:nvPr>
        </p:nvSpPr>
        <p:spPr>
          <a:xfrm>
            <a:off x="61937" y="97111"/>
            <a:ext cx="12029725" cy="529569"/>
          </a:xfrm>
        </p:spPr>
        <p:txBody>
          <a:bodyPr/>
          <a:lstStyle/>
          <a:p>
            <a:r>
              <a:rPr lang="en-US" altLang="zh-CN" dirty="0">
                <a:ea typeface="Calibri" panose="020F0502020204030204" pitchFamily="34" charset="0"/>
              </a:rPr>
              <a:t>Challenge #1: </a:t>
            </a:r>
            <a:r>
              <a:rPr lang="en-US" altLang="zh-CN" sz="2800" dirty="0">
                <a:latin typeface="Calibri" panose="020F0502020204030204" pitchFamily="34" charset="0"/>
                <a:ea typeface="Calibri" panose="020F0502020204030204" pitchFamily="34" charset="0"/>
                <a:cs typeface="Calibri" panose="020F0502020204030204" pitchFamily="34" charset="0"/>
              </a:rPr>
              <a:t>High Similarity of Multispectral Images</a:t>
            </a:r>
          </a:p>
        </p:txBody>
      </p:sp>
      <p:sp>
        <p:nvSpPr>
          <p:cNvPr id="7" name="灯片编号占位符 6"/>
          <p:cNvSpPr>
            <a:spLocks noGrp="1"/>
          </p:cNvSpPr>
          <p:nvPr>
            <p:ph type="sldNum" sz="quarter" idx="4294967295"/>
          </p:nvPr>
        </p:nvSpPr>
        <p:spPr>
          <a:xfrm>
            <a:off x="9448800" y="6356350"/>
            <a:ext cx="2743200" cy="365125"/>
          </a:xfrm>
        </p:spPr>
        <p:txBody>
          <a:bodyPr/>
          <a:lstStyle/>
          <a:p>
            <a:fld id="{7691DC72-544D-664B-9B1F-2F70143EC814}" type="slidenum">
              <a:rPr lang="en-US" smtClean="0">
                <a:latin typeface="Calibri" panose="020F0502020204030204" pitchFamily="34" charset="0"/>
                <a:ea typeface="Calibri" panose="020F0502020204030204" pitchFamily="34" charset="0"/>
                <a:cs typeface="Calibri" panose="020F0502020204030204" pitchFamily="34" charset="0"/>
              </a:rPr>
              <a:t>8</a:t>
            </a:fld>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9" name="图片 8">
            <a:extLst>
              <a:ext uri="{FF2B5EF4-FFF2-40B4-BE49-F238E27FC236}">
                <a16:creationId xmlns:a16="http://schemas.microsoft.com/office/drawing/2014/main" id="{0F4A306A-DA26-A8B3-4DCB-93EF9B752F26}"/>
              </a:ext>
            </a:extLst>
          </p:cNvPr>
          <p:cNvPicPr>
            <a:picLocks noChangeAspect="1"/>
          </p:cNvPicPr>
          <p:nvPr/>
        </p:nvPicPr>
        <p:blipFill>
          <a:blip r:embed="rId3"/>
          <a:stretch>
            <a:fillRect/>
          </a:stretch>
        </p:blipFill>
        <p:spPr>
          <a:xfrm>
            <a:off x="305335" y="2492696"/>
            <a:ext cx="7376055" cy="2688773"/>
          </a:xfrm>
          <a:prstGeom prst="rect">
            <a:avLst/>
          </a:prstGeom>
        </p:spPr>
      </p:pic>
      <p:sp>
        <p:nvSpPr>
          <p:cNvPr id="14" name="文本框 13">
            <a:extLst>
              <a:ext uri="{FF2B5EF4-FFF2-40B4-BE49-F238E27FC236}">
                <a16:creationId xmlns:a16="http://schemas.microsoft.com/office/drawing/2014/main" id="{A162F0B5-B1E7-F9FE-BE38-EBBB6DB1BE38}"/>
              </a:ext>
            </a:extLst>
          </p:cNvPr>
          <p:cNvSpPr txBox="1"/>
          <p:nvPr/>
        </p:nvSpPr>
        <p:spPr>
          <a:xfrm>
            <a:off x="136436" y="910898"/>
            <a:ext cx="11719749" cy="127727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altLang="zh-CN" sz="2400" dirty="0" err="1">
                <a:latin typeface="Calibri" panose="020F0502020204030204" pitchFamily="34" charset="0"/>
                <a:ea typeface="Calibri" panose="020F0502020204030204" pitchFamily="34" charset="0"/>
                <a:cs typeface="Calibri" panose="020F0502020204030204" pitchFamily="34" charset="0"/>
              </a:rPr>
              <a:t>MeatSpec</a:t>
            </a:r>
            <a:r>
              <a:rPr lang="en-US" altLang="zh-CN" sz="2400" dirty="0">
                <a:latin typeface="Calibri" panose="020F0502020204030204" pitchFamily="34" charset="0"/>
                <a:ea typeface="Calibri" panose="020F0502020204030204" pitchFamily="34" charset="0"/>
                <a:cs typeface="Calibri" panose="020F0502020204030204" pitchFamily="34" charset="0"/>
              </a:rPr>
              <a:t> </a:t>
            </a:r>
            <a:r>
              <a:rPr lang="en-US" altLang="zh-CN" sz="2400" b="1" dirty="0">
                <a:latin typeface="Calibri" panose="020F0502020204030204" pitchFamily="34" charset="0"/>
                <a:ea typeface="Calibri" panose="020F0502020204030204" pitchFamily="34" charset="0"/>
                <a:cs typeface="Calibri" panose="020F0502020204030204" pitchFamily="34" charset="0"/>
              </a:rPr>
              <a:t>involves</a:t>
            </a:r>
            <a:r>
              <a:rPr lang="en-US" altLang="zh-CN" sz="2400" dirty="0">
                <a:latin typeface="Calibri" panose="020F0502020204030204" pitchFamily="34" charset="0"/>
                <a:ea typeface="Calibri" panose="020F0502020204030204" pitchFamily="34" charset="0"/>
                <a:cs typeface="Calibri" panose="020F0502020204030204" pitchFamily="34" charset="0"/>
              </a:rPr>
              <a:t> </a:t>
            </a:r>
            <a:r>
              <a:rPr lang="en-US" altLang="zh-CN" sz="2400" b="1" dirty="0">
                <a:latin typeface="Calibri" panose="020F0502020204030204" pitchFamily="34" charset="0"/>
                <a:ea typeface="Calibri" panose="020F0502020204030204" pitchFamily="34" charset="0"/>
                <a:cs typeface="Calibri" panose="020F0502020204030204" pitchFamily="34" charset="0"/>
              </a:rPr>
              <a:t>adulteration related prior information</a:t>
            </a:r>
            <a:r>
              <a:rPr lang="en-US" altLang="zh-CN" sz="2400" dirty="0">
                <a:latin typeface="Calibri" panose="020F0502020204030204" pitchFamily="34" charset="0"/>
                <a:ea typeface="Calibri" panose="020F0502020204030204" pitchFamily="34" charset="0"/>
                <a:cs typeface="Calibri" panose="020F0502020204030204" pitchFamily="34" charset="0"/>
              </a:rPr>
              <a:t> during the SR training phase.</a:t>
            </a:r>
          </a:p>
          <a:p>
            <a:pPr marL="285750" indent="-285750">
              <a:spcAft>
                <a:spcPts val="600"/>
              </a:spcAft>
              <a:buFont typeface="Arial" panose="020B0604020202020204" pitchFamily="34" charset="0"/>
              <a:buChar char="•"/>
            </a:pPr>
            <a:r>
              <a:rPr lang="en-US" altLang="zh-CN" sz="2400" b="1" dirty="0">
                <a:latin typeface="Calibri" panose="020F0502020204030204" pitchFamily="34" charset="0"/>
                <a:ea typeface="Calibri" panose="020F0502020204030204" pitchFamily="34" charset="0"/>
                <a:cs typeface="Calibri" panose="020F0502020204030204" pitchFamily="34" charset="0"/>
              </a:rPr>
              <a:t>The contrastive learning is used to </a:t>
            </a:r>
            <a:r>
              <a:rPr lang="en-US" altLang="zh-CN" sz="2400" dirty="0">
                <a:latin typeface="Calibri" panose="020F0502020204030204" pitchFamily="34" charset="0"/>
                <a:ea typeface="Calibri" panose="020F0502020204030204" pitchFamily="34" charset="0"/>
                <a:cs typeface="Calibri" panose="020F0502020204030204" pitchFamily="34" charset="0"/>
              </a:rPr>
              <a:t>enlarge the distances among reconstructed samples belonging to various adulteration types</a:t>
            </a:r>
            <a:endParaRPr kumimoji="1" lang="en-US" altLang="zh-CN" sz="2400" dirty="0">
              <a:latin typeface="Calibri" panose="020F0502020204030204" pitchFamily="34" charset="0"/>
              <a:ea typeface="Calibri" panose="020F0502020204030204" pitchFamily="34" charset="0"/>
              <a:cs typeface="Calibri" panose="020F0502020204030204" pitchFamily="34" charset="0"/>
            </a:endParaRPr>
          </a:p>
        </p:txBody>
      </p:sp>
      <p:grpSp>
        <p:nvGrpSpPr>
          <p:cNvPr id="22" name="组合 21">
            <a:extLst>
              <a:ext uri="{FF2B5EF4-FFF2-40B4-BE49-F238E27FC236}">
                <a16:creationId xmlns:a16="http://schemas.microsoft.com/office/drawing/2014/main" id="{9F94C4F0-7B98-9245-1F81-A89CFD37C362}"/>
              </a:ext>
            </a:extLst>
          </p:cNvPr>
          <p:cNvGrpSpPr/>
          <p:nvPr/>
        </p:nvGrpSpPr>
        <p:grpSpPr>
          <a:xfrm>
            <a:off x="7958218" y="2987635"/>
            <a:ext cx="4010901" cy="1778713"/>
            <a:chOff x="8080761" y="3190835"/>
            <a:chExt cx="4010901" cy="1778713"/>
          </a:xfrm>
        </p:grpSpPr>
        <p:pic>
          <p:nvPicPr>
            <p:cNvPr id="11" name="图片 10">
              <a:extLst>
                <a:ext uri="{FF2B5EF4-FFF2-40B4-BE49-F238E27FC236}">
                  <a16:creationId xmlns:a16="http://schemas.microsoft.com/office/drawing/2014/main" id="{F1DEBB7E-A1BA-D976-2741-0834919C8194}"/>
                </a:ext>
              </a:extLst>
            </p:cNvPr>
            <p:cNvPicPr>
              <a:picLocks noChangeAspect="1"/>
            </p:cNvPicPr>
            <p:nvPr/>
          </p:nvPicPr>
          <p:blipFill>
            <a:blip r:embed="rId4"/>
            <a:stretch>
              <a:fillRect/>
            </a:stretch>
          </p:blipFill>
          <p:spPr>
            <a:xfrm>
              <a:off x="8080761" y="3190835"/>
              <a:ext cx="4010901" cy="1778713"/>
            </a:xfrm>
            <a:prstGeom prst="rect">
              <a:avLst/>
            </a:prstGeom>
          </p:spPr>
        </p:pic>
        <p:sp>
          <p:nvSpPr>
            <p:cNvPr id="15" name="矩形 14">
              <a:extLst>
                <a:ext uri="{FF2B5EF4-FFF2-40B4-BE49-F238E27FC236}">
                  <a16:creationId xmlns:a16="http://schemas.microsoft.com/office/drawing/2014/main" id="{569E473B-69F9-E7C6-B58A-B21A27DAF912}"/>
                </a:ext>
              </a:extLst>
            </p:cNvPr>
            <p:cNvSpPr/>
            <p:nvPr/>
          </p:nvSpPr>
          <p:spPr>
            <a:xfrm>
              <a:off x="8585200" y="4643120"/>
              <a:ext cx="2895600" cy="2133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6A4C7333-5495-EB8E-F35E-E5ECA1846132}"/>
              </a:ext>
            </a:extLst>
          </p:cNvPr>
          <p:cNvPicPr>
            <a:picLocks noChangeAspect="1"/>
          </p:cNvPicPr>
          <p:nvPr/>
        </p:nvPicPr>
        <p:blipFill>
          <a:blip r:embed="rId5"/>
          <a:stretch>
            <a:fillRect/>
          </a:stretch>
        </p:blipFill>
        <p:spPr>
          <a:xfrm>
            <a:off x="1412982" y="5570606"/>
            <a:ext cx="3742475" cy="835301"/>
          </a:xfrm>
          <a:prstGeom prst="rect">
            <a:avLst/>
          </a:prstGeom>
        </p:spPr>
      </p:pic>
      <p:sp>
        <p:nvSpPr>
          <p:cNvPr id="19" name="文本框 18">
            <a:extLst>
              <a:ext uri="{FF2B5EF4-FFF2-40B4-BE49-F238E27FC236}">
                <a16:creationId xmlns:a16="http://schemas.microsoft.com/office/drawing/2014/main" id="{8F78B2E3-4819-AF55-E091-17CD9F40A39A}"/>
              </a:ext>
            </a:extLst>
          </p:cNvPr>
          <p:cNvSpPr txBox="1"/>
          <p:nvPr/>
        </p:nvSpPr>
        <p:spPr>
          <a:xfrm>
            <a:off x="305335" y="5359270"/>
            <a:ext cx="6131560" cy="369332"/>
          </a:xfrm>
          <a:prstGeom prst="rect">
            <a:avLst/>
          </a:prstGeom>
          <a:noFill/>
        </p:spPr>
        <p:txBody>
          <a:bodyPr wrap="square">
            <a:spAutoFit/>
          </a:bodyPr>
          <a:lstStyle/>
          <a:p>
            <a:r>
              <a:rPr lang="en-US" altLang="zh-CN" sz="1800" dirty="0">
                <a:latin typeface="Calibri" panose="020F0502020204030204" pitchFamily="34" charset="0"/>
                <a:ea typeface="Calibri" panose="020F0502020204030204" pitchFamily="34" charset="0"/>
                <a:cs typeface="Calibri" panose="020F0502020204030204" pitchFamily="34" charset="0"/>
              </a:rPr>
              <a:t>Contrastive loss for negative samples:</a:t>
            </a:r>
            <a:endParaRPr lang="zh-CN" altLang="en-US" dirty="0"/>
          </a:p>
        </p:txBody>
      </p:sp>
      <p:sp>
        <p:nvSpPr>
          <p:cNvPr id="21" name="文本框 20">
            <a:extLst>
              <a:ext uri="{FF2B5EF4-FFF2-40B4-BE49-F238E27FC236}">
                <a16:creationId xmlns:a16="http://schemas.microsoft.com/office/drawing/2014/main" id="{08481FF9-DA96-8D53-5F0C-B3EAC0D64A32}"/>
              </a:ext>
            </a:extLst>
          </p:cNvPr>
          <p:cNvSpPr txBox="1"/>
          <p:nvPr/>
        </p:nvSpPr>
        <p:spPr>
          <a:xfrm>
            <a:off x="8027549" y="4653280"/>
            <a:ext cx="3872238" cy="369332"/>
          </a:xfrm>
          <a:prstGeom prst="rect">
            <a:avLst/>
          </a:prstGeom>
          <a:noFill/>
        </p:spPr>
        <p:txBody>
          <a:bodyPr wrap="square">
            <a:spAutoFit/>
          </a:bodyPr>
          <a:lstStyle/>
          <a:p>
            <a:pPr algn="ctr"/>
            <a:r>
              <a:rPr lang="en-US" altLang="zh-CN" dirty="0">
                <a:solidFill>
                  <a:srgbClr val="C00000"/>
                </a:solidFill>
                <a:latin typeface="Calibri" panose="020F0502020204030204" pitchFamily="34" charset="0"/>
                <a:ea typeface="Calibri" panose="020F0502020204030204" pitchFamily="34" charset="0"/>
                <a:cs typeface="Calibri" panose="020F0502020204030204" pitchFamily="34" charset="0"/>
              </a:rPr>
              <a:t>Cross-type spectral distance increase</a:t>
            </a:r>
            <a:r>
              <a:rPr lang="zh-CN" altLang="en-US"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zh-CN" altLang="en-US"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7988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25DF081-2D95-7AFC-64EB-9E9A14C90764}"/>
              </a:ext>
            </a:extLst>
          </p:cNvPr>
          <p:cNvSpPr>
            <a:spLocks noGrp="1"/>
          </p:cNvSpPr>
          <p:nvPr>
            <p:ph type="body" sz="quarter" idx="10"/>
          </p:nvPr>
        </p:nvSpPr>
        <p:spPr>
          <a:xfrm>
            <a:off x="61937" y="97111"/>
            <a:ext cx="12029725" cy="529569"/>
          </a:xfrm>
        </p:spPr>
        <p:txBody>
          <a:bodyPr/>
          <a:lstStyle/>
          <a:p>
            <a:r>
              <a:rPr lang="en-US" altLang="zh-CN" dirty="0">
                <a:ea typeface="Calibri" panose="020F0502020204030204" pitchFamily="34" charset="0"/>
              </a:rPr>
              <a:t>Challenge #2: </a:t>
            </a:r>
            <a:r>
              <a:rPr lang="en-US" altLang="zh-CN" sz="2800" dirty="0">
                <a:latin typeface="Calibri" panose="020F0502020204030204" pitchFamily="34" charset="0"/>
                <a:ea typeface="Calibri" panose="020F0502020204030204" pitchFamily="34" charset="0"/>
                <a:cs typeface="Calibri" panose="020F0502020204030204" pitchFamily="34" charset="0"/>
              </a:rPr>
              <a:t>Full-Band Reconstruction Error</a:t>
            </a:r>
          </a:p>
        </p:txBody>
      </p:sp>
      <p:sp>
        <p:nvSpPr>
          <p:cNvPr id="7" name="灯片编号占位符 6"/>
          <p:cNvSpPr>
            <a:spLocks noGrp="1"/>
          </p:cNvSpPr>
          <p:nvPr>
            <p:ph type="sldNum" sz="quarter" idx="4294967295"/>
          </p:nvPr>
        </p:nvSpPr>
        <p:spPr>
          <a:xfrm>
            <a:off x="9448800" y="6356350"/>
            <a:ext cx="2743200" cy="365125"/>
          </a:xfrm>
        </p:spPr>
        <p:txBody>
          <a:bodyPr/>
          <a:lstStyle/>
          <a:p>
            <a:fld id="{7691DC72-544D-664B-9B1F-2F70143EC814}" type="slidenum">
              <a:rPr lang="en-US" smtClean="0">
                <a:latin typeface="Calibri" panose="020F0502020204030204" pitchFamily="34" charset="0"/>
                <a:ea typeface="Calibri" panose="020F0502020204030204" pitchFamily="34" charset="0"/>
                <a:cs typeface="Calibri" panose="020F0502020204030204" pitchFamily="34" charset="0"/>
              </a:rPr>
              <a:t>9</a:t>
            </a:fld>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4" name="文本框 13">
            <a:extLst>
              <a:ext uri="{FF2B5EF4-FFF2-40B4-BE49-F238E27FC236}">
                <a16:creationId xmlns:a16="http://schemas.microsoft.com/office/drawing/2014/main" id="{A162F0B5-B1E7-F9FE-BE38-EBBB6DB1BE38}"/>
              </a:ext>
            </a:extLst>
          </p:cNvPr>
          <p:cNvSpPr txBox="1"/>
          <p:nvPr/>
        </p:nvSpPr>
        <p:spPr>
          <a:xfrm>
            <a:off x="136436" y="910898"/>
            <a:ext cx="12055564" cy="1646605"/>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altLang="zh-CN" sz="2400" dirty="0" err="1">
                <a:latin typeface="Calibri" panose="020F0502020204030204" pitchFamily="34" charset="0"/>
                <a:ea typeface="Calibri" panose="020F0502020204030204" pitchFamily="34" charset="0"/>
                <a:cs typeface="Calibri" panose="020F0502020204030204" pitchFamily="34" charset="0"/>
              </a:rPr>
              <a:t>MeatSpec</a:t>
            </a:r>
            <a:r>
              <a:rPr lang="en-US" altLang="zh-CN" sz="2400" dirty="0">
                <a:latin typeface="Calibri" panose="020F0502020204030204" pitchFamily="34" charset="0"/>
                <a:ea typeface="Calibri" panose="020F0502020204030204" pitchFamily="34" charset="0"/>
                <a:cs typeface="Calibri" panose="020F0502020204030204" pitchFamily="34" charset="0"/>
              </a:rPr>
              <a:t> designs </a:t>
            </a:r>
            <a:r>
              <a:rPr lang="en-US" altLang="zh-CN" sz="2400" b="1" dirty="0">
                <a:latin typeface="Calibri" panose="020F0502020204030204" pitchFamily="34" charset="0"/>
                <a:ea typeface="Calibri" panose="020F0502020204030204" pitchFamily="34" charset="0"/>
                <a:cs typeface="Calibri" panose="020F0502020204030204" pitchFamily="34" charset="0"/>
              </a:rPr>
              <a:t>distinct feature extractors for different bands </a:t>
            </a:r>
            <a:r>
              <a:rPr lang="en-US" altLang="zh-CN" sz="2400" dirty="0">
                <a:latin typeface="Calibri" panose="020F0502020204030204" pitchFamily="34" charset="0"/>
                <a:ea typeface="Calibri" panose="020F0502020204030204" pitchFamily="34" charset="0"/>
                <a:cs typeface="Calibri" panose="020F0502020204030204" pitchFamily="34" charset="0"/>
              </a:rPr>
              <a:t>according to the error distribution characteristics of the reconstructed spectra</a:t>
            </a:r>
          </a:p>
          <a:p>
            <a:pPr marL="285750" indent="-285750">
              <a:spcAft>
                <a:spcPts val="600"/>
              </a:spcAft>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It employs </a:t>
            </a:r>
            <a:r>
              <a:rPr lang="en-US" altLang="zh-CN" sz="2400" b="1" dirty="0">
                <a:latin typeface="Calibri" panose="020F0502020204030204" pitchFamily="34" charset="0"/>
                <a:ea typeface="Calibri" panose="020F0502020204030204" pitchFamily="34" charset="0"/>
                <a:cs typeface="Calibri" panose="020F0502020204030204" pitchFamily="34" charset="0"/>
              </a:rPr>
              <a:t>knowledge distillation </a:t>
            </a:r>
            <a:r>
              <a:rPr lang="en-US" altLang="zh-CN" sz="2400" dirty="0">
                <a:latin typeface="Calibri" panose="020F0502020204030204" pitchFamily="34" charset="0"/>
                <a:ea typeface="Calibri" panose="020F0502020204030204" pitchFamily="34" charset="0"/>
                <a:cs typeface="Calibri" panose="020F0502020204030204" pitchFamily="34" charset="0"/>
              </a:rPr>
              <a:t>to align extracted features with the original HSI’s features in the latent feature space</a:t>
            </a:r>
            <a:endParaRPr kumimoji="1" lang="en-US" altLang="zh-CN" sz="2400" dirty="0">
              <a:latin typeface="Calibri" panose="020F0502020204030204" pitchFamily="34" charset="0"/>
              <a:ea typeface="Calibri" panose="020F0502020204030204" pitchFamily="34" charset="0"/>
              <a:cs typeface="Calibri" panose="020F0502020204030204" pitchFamily="34" charset="0"/>
            </a:endParaRPr>
          </a:p>
        </p:txBody>
      </p:sp>
      <p:pic>
        <p:nvPicPr>
          <p:cNvPr id="4" name="图形 3">
            <a:extLst>
              <a:ext uri="{FF2B5EF4-FFF2-40B4-BE49-F238E27FC236}">
                <a16:creationId xmlns:a16="http://schemas.microsoft.com/office/drawing/2014/main" id="{6CD39112-3A66-C5CB-492C-231B858EC0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07691" y="2437388"/>
            <a:ext cx="7012709" cy="3976278"/>
          </a:xfrm>
          <a:prstGeom prst="rect">
            <a:avLst/>
          </a:prstGeom>
        </p:spPr>
      </p:pic>
      <p:sp>
        <p:nvSpPr>
          <p:cNvPr id="6" name="箭头: 右 5">
            <a:extLst>
              <a:ext uri="{FF2B5EF4-FFF2-40B4-BE49-F238E27FC236}">
                <a16:creationId xmlns:a16="http://schemas.microsoft.com/office/drawing/2014/main" id="{7541276F-23B0-970A-F9DA-996AB442980B}"/>
              </a:ext>
            </a:extLst>
          </p:cNvPr>
          <p:cNvSpPr/>
          <p:nvPr/>
        </p:nvSpPr>
        <p:spPr>
          <a:xfrm flipH="1">
            <a:off x="3011599" y="3005312"/>
            <a:ext cx="636806" cy="236764"/>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62377879-B004-2095-8CE6-3A92D7F0F4B9}"/>
              </a:ext>
            </a:extLst>
          </p:cNvPr>
          <p:cNvSpPr/>
          <p:nvPr/>
        </p:nvSpPr>
        <p:spPr>
          <a:xfrm>
            <a:off x="3807691" y="2437388"/>
            <a:ext cx="7012709" cy="1372612"/>
          </a:xfrm>
          <a:prstGeom prst="roundRect">
            <a:avLst>
              <a:gd name="adj" fmla="val 7785"/>
            </a:avLst>
          </a:prstGeom>
          <a:solidFill>
            <a:schemeClr val="accent6">
              <a:alpha val="1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62A9B77F-C729-61C0-3D4E-1C0B30DC257D}"/>
              </a:ext>
            </a:extLst>
          </p:cNvPr>
          <p:cNvSpPr txBox="1"/>
          <p:nvPr/>
        </p:nvSpPr>
        <p:spPr>
          <a:xfrm>
            <a:off x="860932" y="2939028"/>
            <a:ext cx="2071024" cy="369332"/>
          </a:xfrm>
          <a:prstGeom prst="rect">
            <a:avLst/>
          </a:prstGeom>
          <a:noFill/>
        </p:spPr>
        <p:txBody>
          <a:bodyPr wrap="square">
            <a:spAutoFit/>
          </a:bodyPr>
          <a:lstStyle/>
          <a:p>
            <a:pPr algn="ctr"/>
            <a:r>
              <a:rPr lang="en-US" altLang="zh-CN" b="1" dirty="0">
                <a:solidFill>
                  <a:schemeClr val="accent3"/>
                </a:solidFill>
                <a:latin typeface="Calibri" panose="020F0502020204030204" pitchFamily="34" charset="0"/>
                <a:ea typeface="Calibri" panose="020F0502020204030204" pitchFamily="34" charset="0"/>
                <a:cs typeface="Calibri" panose="020F0502020204030204" pitchFamily="34" charset="0"/>
              </a:rPr>
              <a:t>Feature Distillation</a:t>
            </a:r>
            <a:endParaRPr lang="zh-CN" altLang="en-US" b="1" dirty="0">
              <a:solidFill>
                <a:schemeClr val="accent3"/>
              </a:solidFill>
              <a:latin typeface="Calibri" panose="020F0502020204030204" pitchFamily="34" charset="0"/>
              <a:cs typeface="Calibri" panose="020F0502020204030204" pitchFamily="34" charset="0"/>
            </a:endParaRPr>
          </a:p>
        </p:txBody>
      </p:sp>
      <p:pic>
        <p:nvPicPr>
          <p:cNvPr id="13" name="图片 12">
            <a:extLst>
              <a:ext uri="{FF2B5EF4-FFF2-40B4-BE49-F238E27FC236}">
                <a16:creationId xmlns:a16="http://schemas.microsoft.com/office/drawing/2014/main" id="{B73267A2-F049-C53F-6E86-617EBA6B2ED9}"/>
              </a:ext>
            </a:extLst>
          </p:cNvPr>
          <p:cNvPicPr>
            <a:picLocks noChangeAspect="1"/>
          </p:cNvPicPr>
          <p:nvPr/>
        </p:nvPicPr>
        <p:blipFill rotWithShape="1">
          <a:blip r:embed="rId5"/>
          <a:srcRect l="48023"/>
          <a:stretch/>
        </p:blipFill>
        <p:spPr>
          <a:xfrm>
            <a:off x="359294" y="3986748"/>
            <a:ext cx="2561409" cy="1544949"/>
          </a:xfrm>
          <a:prstGeom prst="rect">
            <a:avLst/>
          </a:prstGeom>
        </p:spPr>
      </p:pic>
      <p:sp>
        <p:nvSpPr>
          <p:cNvPr id="16" name="箭头: 右 15">
            <a:extLst>
              <a:ext uri="{FF2B5EF4-FFF2-40B4-BE49-F238E27FC236}">
                <a16:creationId xmlns:a16="http://schemas.microsoft.com/office/drawing/2014/main" id="{A85F7046-2578-E58C-4234-20248ED9E16A}"/>
              </a:ext>
            </a:extLst>
          </p:cNvPr>
          <p:cNvSpPr/>
          <p:nvPr/>
        </p:nvSpPr>
        <p:spPr>
          <a:xfrm flipH="1">
            <a:off x="3060909" y="5736481"/>
            <a:ext cx="636806" cy="236764"/>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B783C172-B77E-C77D-BFBF-0318A1C861ED}"/>
              </a:ext>
            </a:extLst>
          </p:cNvPr>
          <p:cNvSpPr/>
          <p:nvPr/>
        </p:nvSpPr>
        <p:spPr>
          <a:xfrm>
            <a:off x="3807691" y="5191759"/>
            <a:ext cx="4594630" cy="1284705"/>
          </a:xfrm>
          <a:prstGeom prst="roundRect">
            <a:avLst>
              <a:gd name="adj" fmla="val 7785"/>
            </a:avLst>
          </a:prstGeom>
          <a:solidFill>
            <a:schemeClr val="accent4">
              <a:alpha val="1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2CE6DA65-2268-60DF-11D4-5DABDEB5AA6A}"/>
              </a:ext>
            </a:extLst>
          </p:cNvPr>
          <p:cNvSpPr txBox="1"/>
          <p:nvPr/>
        </p:nvSpPr>
        <p:spPr>
          <a:xfrm>
            <a:off x="268399" y="5531697"/>
            <a:ext cx="2743200" cy="646331"/>
          </a:xfrm>
          <a:prstGeom prst="rect">
            <a:avLst/>
          </a:prstGeom>
          <a:noFill/>
        </p:spPr>
        <p:txBody>
          <a:bodyPr wrap="square">
            <a:spAutoFit/>
          </a:bodyPr>
          <a:lstStyle/>
          <a:p>
            <a:pPr algn="ctr"/>
            <a:r>
              <a:rPr lang="en-US" altLang="zh-CN" b="1" dirty="0">
                <a:solidFill>
                  <a:srgbClr val="163E64"/>
                </a:solidFill>
                <a:latin typeface="Calibri" panose="020F0502020204030204" pitchFamily="34" charset="0"/>
                <a:ea typeface="Calibri" panose="020F0502020204030204" pitchFamily="34" charset="0"/>
                <a:cs typeface="Calibri" panose="020F0502020204030204" pitchFamily="34" charset="0"/>
              </a:rPr>
              <a:t>Extract contrastive-aided information in visible band </a:t>
            </a:r>
            <a:endParaRPr lang="zh-CN" altLang="en-US" b="1" dirty="0">
              <a:solidFill>
                <a:srgbClr val="163E64"/>
              </a:solidFill>
              <a:latin typeface="Calibri" panose="020F0502020204030204" pitchFamily="34" charset="0"/>
              <a:cs typeface="Calibri" panose="020F0502020204030204" pitchFamily="34" charset="0"/>
            </a:endParaRPr>
          </a:p>
        </p:txBody>
      </p:sp>
      <p:sp>
        <p:nvSpPr>
          <p:cNvPr id="22" name="矩形: 圆角 21">
            <a:extLst>
              <a:ext uri="{FF2B5EF4-FFF2-40B4-BE49-F238E27FC236}">
                <a16:creationId xmlns:a16="http://schemas.microsoft.com/office/drawing/2014/main" id="{7FC38330-3DE4-0D26-40C2-6D4DBEB24386}"/>
              </a:ext>
            </a:extLst>
          </p:cNvPr>
          <p:cNvSpPr/>
          <p:nvPr/>
        </p:nvSpPr>
        <p:spPr>
          <a:xfrm>
            <a:off x="1066882" y="4116869"/>
            <a:ext cx="477438" cy="1284705"/>
          </a:xfrm>
          <a:prstGeom prst="roundRect">
            <a:avLst>
              <a:gd name="adj" fmla="val 7785"/>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347C1638-0227-6D39-203A-94D542A03657}"/>
              </a:ext>
            </a:extLst>
          </p:cNvPr>
          <p:cNvSpPr txBox="1"/>
          <p:nvPr/>
        </p:nvSpPr>
        <p:spPr>
          <a:xfrm>
            <a:off x="61937" y="3450205"/>
            <a:ext cx="3409404" cy="646331"/>
          </a:xfrm>
          <a:prstGeom prst="rect">
            <a:avLst/>
          </a:prstGeom>
          <a:noFill/>
        </p:spPr>
        <p:txBody>
          <a:bodyPr wrap="square">
            <a:spAutoFit/>
          </a:bodyPr>
          <a:lstStyle/>
          <a:p>
            <a:r>
              <a:rPr lang="en-US" altLang="zh-CN" dirty="0">
                <a:solidFill>
                  <a:srgbClr val="FF0000"/>
                </a:solidFill>
                <a:latin typeface="Calibri" panose="020F0502020204030204" pitchFamily="34" charset="0"/>
                <a:ea typeface="Calibri" panose="020F0502020204030204" pitchFamily="34" charset="0"/>
                <a:cs typeface="Calibri" panose="020F0502020204030204" pitchFamily="34" charset="0"/>
              </a:rPr>
              <a:t>The reconstructed visible band has more distinguishing information</a:t>
            </a:r>
            <a:endParaRPr lang="zh-CN" altLang="en-US" dirty="0">
              <a:solidFill>
                <a:srgbClr val="FF0000"/>
              </a:solidFill>
              <a:latin typeface="Calibri" panose="020F0502020204030204" pitchFamily="34" charset="0"/>
              <a:cs typeface="Calibri" panose="020F0502020204030204" pitchFamily="34" charset="0"/>
            </a:endParaRPr>
          </a:p>
        </p:txBody>
      </p:sp>
      <p:sp>
        <p:nvSpPr>
          <p:cNvPr id="25" name="箭头: 下 24">
            <a:extLst>
              <a:ext uri="{FF2B5EF4-FFF2-40B4-BE49-F238E27FC236}">
                <a16:creationId xmlns:a16="http://schemas.microsoft.com/office/drawing/2014/main" id="{29F59574-4625-53B8-8C1A-17CE8296D26F}"/>
              </a:ext>
            </a:extLst>
          </p:cNvPr>
          <p:cNvSpPr/>
          <p:nvPr/>
        </p:nvSpPr>
        <p:spPr>
          <a:xfrm rot="19679023">
            <a:off x="845360" y="4045107"/>
            <a:ext cx="140184" cy="214314"/>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225FEF25-305F-317A-6AA0-654703A7EE61}"/>
              </a:ext>
            </a:extLst>
          </p:cNvPr>
          <p:cNvSpPr txBox="1"/>
          <p:nvPr/>
        </p:nvSpPr>
        <p:spPr>
          <a:xfrm>
            <a:off x="9140190" y="2449856"/>
            <a:ext cx="1577340" cy="369332"/>
          </a:xfrm>
          <a:prstGeom prst="rect">
            <a:avLst/>
          </a:prstGeom>
          <a:noFill/>
        </p:spPr>
        <p:txBody>
          <a:bodyPr wrap="square">
            <a:spAutoFit/>
          </a:bodyPr>
          <a:lstStyle/>
          <a:p>
            <a:pPr algn="ctr"/>
            <a:r>
              <a:rPr lang="en-US" altLang="zh-CN" b="1" dirty="0">
                <a:solidFill>
                  <a:schemeClr val="accent3"/>
                </a:solidFill>
                <a:latin typeface="Calibri" panose="020F0502020204030204" pitchFamily="34" charset="0"/>
                <a:ea typeface="Calibri" panose="020F0502020204030204" pitchFamily="34" charset="0"/>
                <a:cs typeface="Calibri" panose="020F0502020204030204" pitchFamily="34" charset="0"/>
              </a:rPr>
              <a:t>&gt;98% accuracy</a:t>
            </a:r>
            <a:endParaRPr lang="zh-CN" altLang="en-US" dirty="0"/>
          </a:p>
        </p:txBody>
      </p:sp>
    </p:spTree>
    <p:extLst>
      <p:ext uri="{BB962C8B-B14F-4D97-AF65-F5344CB8AC3E}">
        <p14:creationId xmlns:p14="http://schemas.microsoft.com/office/powerpoint/2010/main" val="2983360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7418</TotalTime>
  <Words>1861</Words>
  <Application>Microsoft Office PowerPoint</Application>
  <PresentationFormat>宽屏</PresentationFormat>
  <Paragraphs>206</Paragraphs>
  <Slides>15</Slides>
  <Notes>15</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15</vt:i4>
      </vt:variant>
    </vt:vector>
  </HeadingPairs>
  <TitlesOfParts>
    <vt:vector size="22" baseType="lpstr">
      <vt:lpstr>LinLibertineT</vt:lpstr>
      <vt:lpstr>Microsoft YaHei</vt:lpstr>
      <vt:lpstr>Aptos</vt:lpstr>
      <vt:lpstr>Arial</vt:lpstr>
      <vt:lpstr>Calibri</vt:lpstr>
      <vt:lpstr>Wingdings</vt:lpstr>
      <vt:lpstr>Office Theme</vt:lpstr>
      <vt:lpstr>MeatSpec: Enabling Ubiquitous Meat Fraud Inspection through Consumer-Level Spectral Imaging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AI-Empowered Life-Cycle Management of Parkinson’s Disease</dc:title>
  <dc:creator>XIE Wentao</dc:creator>
  <cp:lastModifiedBy>HAIYAN HU</cp:lastModifiedBy>
  <cp:revision>339</cp:revision>
  <dcterms:created xsi:type="dcterms:W3CDTF">2024-05-05T05:07:57Z</dcterms:created>
  <dcterms:modified xsi:type="dcterms:W3CDTF">2024-12-20T09:00:05Z</dcterms:modified>
</cp:coreProperties>
</file>